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1" r:id="rId4"/>
    <p:sldId id="258" r:id="rId5"/>
    <p:sldId id="259" r:id="rId6"/>
    <p:sldId id="260" r:id="rId7"/>
    <p:sldId id="269" r:id="rId8"/>
    <p:sldId id="270" r:id="rId9"/>
    <p:sldId id="277" r:id="rId10"/>
    <p:sldId id="278" r:id="rId11"/>
    <p:sldId id="263" r:id="rId12"/>
    <p:sldId id="272" r:id="rId13"/>
    <p:sldId id="268" r:id="rId14"/>
    <p:sldId id="274" r:id="rId15"/>
    <p:sldId id="275" r:id="rId16"/>
    <p:sldId id="264" r:id="rId17"/>
    <p:sldId id="276" r:id="rId18"/>
    <p:sldId id="262" r:id="rId19"/>
    <p:sldId id="261"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3594" autoAdjust="0"/>
  </p:normalViewPr>
  <p:slideViewPr>
    <p:cSldViewPr snapToGrid="0">
      <p:cViewPr varScale="1">
        <p:scale>
          <a:sx n="61" d="100"/>
          <a:sy n="61" d="100"/>
        </p:scale>
        <p:origin x="290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3544C0-D932-44B8-9D47-5482A292607D}"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8E9DC-D089-47BB-B1D2-DDC245D81140}" type="slidenum">
              <a:rPr lang="en-US" smtClean="0"/>
              <a:t>‹#›</a:t>
            </a:fld>
            <a:endParaRPr lang="en-US"/>
          </a:p>
        </p:txBody>
      </p:sp>
    </p:spTree>
    <p:extLst>
      <p:ext uri="{BB962C8B-B14F-4D97-AF65-F5344CB8AC3E}">
        <p14:creationId xmlns:p14="http://schemas.microsoft.com/office/powerpoint/2010/main" val="3507078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Seriously I will try to use consistent terminology but the following two sets of terms may be used interchangeably during this talk.</a:t>
            </a:r>
          </a:p>
          <a:p>
            <a:endParaRPr lang="en-US" dirty="0"/>
          </a:p>
          <a:p>
            <a:r>
              <a:rPr lang="en-US" dirty="0"/>
              <a:t>Humor – I will try to keep it clean but I my language is saltier than a pirate most days.</a:t>
            </a:r>
          </a:p>
          <a:p>
            <a:r>
              <a:rPr lang="en-US" dirty="0"/>
              <a:t>Code – I want to make something perfectly clear.  I am a TERRIBLE programmer.  I write malware and I am self taught.  I get one asshole who starts shredding my programming etiquette and I will throw my freaking shoe at them!</a:t>
            </a:r>
          </a:p>
          <a:p>
            <a:r>
              <a:rPr lang="en-US" dirty="0"/>
              <a:t>Windows - This talk is focused on executing shellcode on windows hosts.  None of these techniques will work elsewhere.</a:t>
            </a:r>
          </a:p>
        </p:txBody>
      </p:sp>
      <p:sp>
        <p:nvSpPr>
          <p:cNvPr id="4" name="Slide Number Placeholder 3"/>
          <p:cNvSpPr>
            <a:spLocks noGrp="1"/>
          </p:cNvSpPr>
          <p:nvPr>
            <p:ph type="sldNum" sz="quarter" idx="5"/>
          </p:nvPr>
        </p:nvSpPr>
        <p:spPr/>
        <p:txBody>
          <a:bodyPr/>
          <a:lstStyle/>
          <a:p>
            <a:fld id="{90A8E9DC-D089-47BB-B1D2-DDC245D81140}" type="slidenum">
              <a:rPr lang="en-US" smtClean="0"/>
              <a:t>3</a:t>
            </a:fld>
            <a:endParaRPr lang="en-US"/>
          </a:p>
        </p:txBody>
      </p:sp>
    </p:spTree>
    <p:extLst>
      <p:ext uri="{BB962C8B-B14F-4D97-AF65-F5344CB8AC3E}">
        <p14:creationId xmlns:p14="http://schemas.microsoft.com/office/powerpoint/2010/main" val="1046399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CreateThread</a:t>
            </a:r>
            <a:r>
              <a:rPr lang="en-US" dirty="0"/>
              <a:t> is the most complex </a:t>
            </a:r>
            <a:r>
              <a:rPr lang="en-US" dirty="0" err="1"/>
              <a:t>WinAPI</a:t>
            </a:r>
            <a:r>
              <a:rPr lang="en-US" dirty="0"/>
              <a:t> call we will discuss today, but its not too bad as we will not be using all the options for it.  This API call returns a handle which is basically a special pointer to a thread.</a:t>
            </a:r>
          </a:p>
          <a:p>
            <a:endParaRPr lang="en-US" dirty="0"/>
          </a:p>
          <a:p>
            <a:r>
              <a:rPr lang="en-US" dirty="0"/>
              <a:t>Step 4: </a:t>
            </a:r>
            <a:r>
              <a:rPr lang="en-US" dirty="0" err="1"/>
              <a:t>CreateThread</a:t>
            </a:r>
            <a:endParaRPr lang="en-US" dirty="0"/>
          </a:p>
          <a:p>
            <a:pPr marL="228600" indent="-228600">
              <a:buFont typeface="+mj-lt"/>
              <a:buAutoNum type="arabicPeriod"/>
            </a:pPr>
            <a:r>
              <a:rPr lang="en-US" dirty="0"/>
              <a:t>The security attributes can be defined in the first parameter with a pointer to their values.  However, for most shellcode running purposes we will use a null value which tells the OS to use the default security attributes</a:t>
            </a:r>
          </a:p>
          <a:p>
            <a:pPr marL="685800" lvl="1" indent="-228600">
              <a:buFont typeface="+mj-lt"/>
              <a:buAutoNum type="alphaLcParenR"/>
            </a:pPr>
            <a:r>
              <a:rPr lang="en-US" dirty="0"/>
              <a:t>Since the API call expects a pointer, we will have to define our null as a pointer.  This is done with the </a:t>
            </a:r>
            <a:r>
              <a:rPr lang="en-US" dirty="0" err="1"/>
              <a:t>IntPtr.Zero</a:t>
            </a:r>
            <a:r>
              <a:rPr lang="en-US" dirty="0"/>
              <a:t> command. I will show this in the second half of our demo.</a:t>
            </a:r>
          </a:p>
          <a:p>
            <a:pPr marL="685800" lvl="1" indent="-228600">
              <a:buFont typeface="+mj-lt"/>
              <a:buAutoNum type="alphaLcParenR"/>
            </a:pPr>
            <a:r>
              <a:rPr lang="en-US" dirty="0"/>
              <a:t>The default behavior for a thread is to inherit the security attributes from the parent process which is fine in 99% of the cases when it comes to malware</a:t>
            </a:r>
          </a:p>
          <a:p>
            <a:pPr marL="228600" lvl="0" indent="-228600">
              <a:buFont typeface="+mj-lt"/>
              <a:buAutoNum type="arabicPeriod"/>
            </a:pPr>
            <a:r>
              <a:rPr lang="en-US" dirty="0"/>
              <a:t>The second parameter is another one we will use a 0 to tell the OS to use the default stack size</a:t>
            </a:r>
          </a:p>
          <a:p>
            <a:pPr marL="685800" lvl="1" indent="-228600">
              <a:buFont typeface="+mj-lt"/>
              <a:buAutoNum type="alphaLcParenR"/>
            </a:pPr>
            <a:r>
              <a:rPr lang="en-US" dirty="0"/>
              <a:t>This default size is inherited from the parent process as well.</a:t>
            </a:r>
          </a:p>
          <a:p>
            <a:pPr marL="228600" lvl="0" indent="-228600">
              <a:buFont typeface="+mj-lt"/>
              <a:buAutoNum type="arabicPeriod"/>
            </a:pPr>
            <a:r>
              <a:rPr lang="en-US" dirty="0"/>
              <a:t>The third parameter is the big one.  This is a pointer to the instructions for the thread.  This will be the output pointer from our </a:t>
            </a:r>
            <a:r>
              <a:rPr lang="en-US" dirty="0" err="1"/>
              <a:t>VirtualAlloc</a:t>
            </a:r>
            <a:r>
              <a:rPr lang="en-US" dirty="0"/>
              <a:t> call.  This is also where we stored our shellcode and setting this is how we move EIP to our shellcode.</a:t>
            </a:r>
          </a:p>
          <a:p>
            <a:pPr marL="685800" lvl="1" indent="-228600">
              <a:buFont typeface="+mj-lt"/>
              <a:buAutoNum type="alphaLcParenR"/>
            </a:pPr>
            <a:r>
              <a:rPr lang="en-US" dirty="0"/>
              <a:t>A thread is a secondary execution that happens outside of the main process.  You can think of it as a sub-process, although everything happens in the original process memory.</a:t>
            </a:r>
          </a:p>
          <a:p>
            <a:pPr marL="228600" lvl="0" indent="-228600">
              <a:buFont typeface="+mj-lt"/>
              <a:buAutoNum type="arabicPeriod"/>
            </a:pPr>
            <a:r>
              <a:rPr lang="en-US" dirty="0"/>
              <a:t>The fourth parameter is a pointer to the thread parameters.  Since we are just using the thread to execute shellcode, we will set this to zero as well.</a:t>
            </a:r>
          </a:p>
          <a:p>
            <a:pPr marL="685800" lvl="1" indent="-228600">
              <a:buFont typeface="+mj-lt"/>
              <a:buAutoNum type="alphaLcParenR"/>
            </a:pPr>
            <a:r>
              <a:rPr lang="en-US" dirty="0"/>
              <a:t>This will also use the </a:t>
            </a:r>
            <a:r>
              <a:rPr lang="en-US" dirty="0" err="1"/>
              <a:t>IntPtr.Zero</a:t>
            </a:r>
            <a:r>
              <a:rPr lang="en-US" dirty="0"/>
              <a:t> method as the API call is expecting a pointer.</a:t>
            </a:r>
          </a:p>
          <a:p>
            <a:pPr marL="228600" lvl="0" indent="-228600">
              <a:buFont typeface="+mj-lt"/>
              <a:buAutoNum type="arabicPeriod"/>
            </a:pPr>
            <a:r>
              <a:rPr lang="en-US" dirty="0"/>
              <a:t>The fifth parameter will also be zero in most runners as it tells the operating system to start the thread immediately.</a:t>
            </a:r>
          </a:p>
          <a:p>
            <a:pPr marL="228600" lvl="0" indent="-228600">
              <a:buFont typeface="+mj-lt"/>
              <a:buAutoNum type="arabicPeriod"/>
            </a:pPr>
            <a:r>
              <a:rPr lang="en-US" dirty="0"/>
              <a:t>The last parameter is a bit finicky.  The thread ID is how the OS knows the thread belongs to our process.  However, there is another special function for the zero value here, as it lets the system assign the thread ID.  This is almost always the best way to handle that.</a:t>
            </a:r>
          </a:p>
          <a:p>
            <a:pPr marL="685800" lvl="1" indent="-228600">
              <a:buFont typeface="+mj-lt"/>
              <a:buAutoNum type="alphaLcParenR"/>
            </a:pPr>
            <a:r>
              <a:rPr lang="en-US" dirty="0"/>
              <a:t>The reason this is finicky while most of the API calls will accept the int zero in place of a UInt32, if you just type zero for this the OS will interpret it as the number 0 and try to create the thread at the top of the list.  Since that thread id is already taken but the primary process thread the program will crash</a:t>
            </a:r>
          </a:p>
          <a:p>
            <a:pPr marL="685800" lvl="1" indent="-228600">
              <a:buFont typeface="+mj-lt"/>
              <a:buAutoNum type="alphaLcParenR"/>
            </a:pPr>
            <a:r>
              <a:rPr lang="en-US" dirty="0"/>
              <a:t>Long story short, either define a variable as a UInt32 with a value of zero, or explicitly cast your zero in the API call.</a:t>
            </a:r>
          </a:p>
          <a:p>
            <a:pPr marL="1143000" lvl="2" indent="-228600">
              <a:buFont typeface="Arial" panose="020B0604020202020204" pitchFamily="34" charset="0"/>
              <a:buChar char="•"/>
            </a:pPr>
            <a:endParaRPr lang="en-US" dirty="0"/>
          </a:p>
          <a:p>
            <a:pPr marL="0" lvl="0" indent="0">
              <a:buFont typeface="Arial" panose="020B0604020202020204" pitchFamily="34" charset="0"/>
              <a:buNone/>
            </a:pPr>
            <a:r>
              <a:rPr lang="en-US" dirty="0"/>
              <a:t>Step 4.5: Wait for Single Object – Threads are a special kind of sub routine.  The operate totally independently of the process but still only exist in the process memory space.  This causes a problem for us as malware </a:t>
            </a:r>
            <a:r>
              <a:rPr lang="en-US" dirty="0" err="1"/>
              <a:t>devs</a:t>
            </a:r>
            <a:r>
              <a:rPr lang="en-US" dirty="0"/>
              <a:t> since when the program ends, all our memory space get freed.  Since we are spinning off a thread to handle the execution of our shellcode, this causes a problem for us as our shellcode will die as soon as the process dies.  This can be reworded as the shellcode starts execution and is immediately terminated before it finishes executing.  This </a:t>
            </a:r>
            <a:r>
              <a:rPr lang="en-US" dirty="0" err="1"/>
              <a:t>WaitForSingleObject</a:t>
            </a:r>
            <a:r>
              <a:rPr lang="en-US" dirty="0"/>
              <a:t> API call tells the OS to wait until the thread completes before freeing the memory.</a:t>
            </a:r>
          </a:p>
          <a:p>
            <a:pPr marL="0" lvl="0" indent="0">
              <a:buFont typeface="Arial" panose="020B0604020202020204" pitchFamily="34" charset="0"/>
              <a:buNone/>
            </a:pPr>
            <a:endParaRPr lang="en-US" dirty="0"/>
          </a:p>
          <a:p>
            <a:pPr marL="228600" lvl="0" indent="-228600">
              <a:buFont typeface="+mj-lt"/>
              <a:buAutoNum type="alphaLcParenR"/>
            </a:pPr>
            <a:r>
              <a:rPr lang="en-US" dirty="0"/>
              <a:t>This is a handle of the thread we want to run to completion.  IE the handle outputted by </a:t>
            </a:r>
            <a:r>
              <a:rPr lang="en-US" dirty="0" err="1"/>
              <a:t>CreateThread</a:t>
            </a:r>
            <a:r>
              <a:rPr lang="en-US" dirty="0"/>
              <a:t>.</a:t>
            </a:r>
          </a:p>
          <a:p>
            <a:pPr marL="228600" lvl="0" indent="-228600">
              <a:buFont typeface="+mj-lt"/>
              <a:buAutoNum type="alphaLcParenR"/>
            </a:pPr>
            <a:r>
              <a:rPr lang="en-US" dirty="0"/>
              <a:t>The second parameter is the amount of time in milliseconds the OS should wait.  We will usually use a special value here 0xFFFFFF (6Fs) to tell the OS to wait infinitely until the thread completes.  </a:t>
            </a:r>
          </a:p>
          <a:p>
            <a:pPr marL="685800" lvl="1" indent="-228600">
              <a:buFont typeface="+mj-lt"/>
              <a:buAutoNum type="arabicPeriod"/>
            </a:pPr>
            <a:r>
              <a:rPr lang="en-US" dirty="0"/>
              <a:t>Its worth noting here that the process will hang until the thread completes.  In most cases this is fine because the shellcode will execute and complete (in our case, it will “pop” calc.exe).  However, if your using your loader to execute an implant (IE meterpreter, beacon, or demon) it will exist inside your executable the entire time it runs.  If you want to avoid this you will need to use a different execution method such as DLL or Process Injection.  </a:t>
            </a:r>
          </a:p>
          <a:p>
            <a:pPr marL="685800" lvl="1" indent="-228600">
              <a:buFont typeface="+mj-lt"/>
              <a:buAutoNum type="arabicPeriod"/>
            </a:pPr>
            <a:r>
              <a:rPr lang="en-US" dirty="0"/>
              <a:t>How to do that is out of scope for this talk but learning those methods would be a next logical step in your </a:t>
            </a:r>
            <a:r>
              <a:rPr lang="en-US" dirty="0" err="1"/>
              <a:t>maldev</a:t>
            </a:r>
            <a:r>
              <a:rPr lang="en-US" dirty="0"/>
              <a:t> journey.</a:t>
            </a:r>
          </a:p>
        </p:txBody>
      </p:sp>
      <p:sp>
        <p:nvSpPr>
          <p:cNvPr id="4" name="Slide Number Placeholder 3"/>
          <p:cNvSpPr>
            <a:spLocks noGrp="1"/>
          </p:cNvSpPr>
          <p:nvPr>
            <p:ph type="sldNum" sz="quarter" idx="5"/>
          </p:nvPr>
        </p:nvSpPr>
        <p:spPr/>
        <p:txBody>
          <a:bodyPr/>
          <a:lstStyle/>
          <a:p>
            <a:fld id="{90A8E9DC-D089-47BB-B1D2-DDC245D81140}" type="slidenum">
              <a:rPr lang="en-US" smtClean="0"/>
              <a:t>14</a:t>
            </a:fld>
            <a:endParaRPr lang="en-US"/>
          </a:p>
        </p:txBody>
      </p:sp>
    </p:spTree>
    <p:extLst>
      <p:ext uri="{BB962C8B-B14F-4D97-AF65-F5344CB8AC3E}">
        <p14:creationId xmlns:p14="http://schemas.microsoft.com/office/powerpoint/2010/main" val="314047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t>
            </a:r>
            <a:r>
              <a:rPr lang="en-US" dirty="0" err="1"/>
              <a:t>Krabby_Patty_Demo</a:t>
            </a:r>
            <a:r>
              <a:rPr lang="en-US" dirty="0"/>
              <a:t> project in visual studio.</a:t>
            </a:r>
          </a:p>
          <a:p>
            <a:pPr marL="228600" indent="-228600">
              <a:buFont typeface="+mj-lt"/>
              <a:buAutoNum type="arabicPeriod"/>
            </a:pPr>
            <a:r>
              <a:rPr lang="en-US" dirty="0"/>
              <a:t>Add the create thread API call</a:t>
            </a:r>
          </a:p>
          <a:p>
            <a:pPr marL="228600" indent="-228600">
              <a:buFont typeface="+mj-lt"/>
              <a:buAutoNum type="arabicPeriod"/>
            </a:pPr>
            <a:r>
              <a:rPr lang="en-US" dirty="0"/>
              <a:t>Setup the </a:t>
            </a:r>
            <a:r>
              <a:rPr lang="en-US" dirty="0" err="1"/>
              <a:t>WaitforSingle</a:t>
            </a:r>
            <a:r>
              <a:rPr lang="en-US" dirty="0"/>
              <a:t> Object </a:t>
            </a:r>
            <a:r>
              <a:rPr lang="en-US"/>
              <a:t>API call</a:t>
            </a:r>
            <a:endParaRPr lang="en-US" dirty="0"/>
          </a:p>
        </p:txBody>
      </p:sp>
      <p:sp>
        <p:nvSpPr>
          <p:cNvPr id="4" name="Slide Number Placeholder 3"/>
          <p:cNvSpPr>
            <a:spLocks noGrp="1"/>
          </p:cNvSpPr>
          <p:nvPr>
            <p:ph type="sldNum" sz="quarter" idx="5"/>
          </p:nvPr>
        </p:nvSpPr>
        <p:spPr/>
        <p:txBody>
          <a:bodyPr/>
          <a:lstStyle/>
          <a:p>
            <a:fld id="{90A8E9DC-D089-47BB-B1D2-DDC245D81140}" type="slidenum">
              <a:rPr lang="en-US" smtClean="0"/>
              <a:t>15</a:t>
            </a:fld>
            <a:endParaRPr lang="en-US"/>
          </a:p>
        </p:txBody>
      </p:sp>
    </p:spTree>
    <p:extLst>
      <p:ext uri="{BB962C8B-B14F-4D97-AF65-F5344CB8AC3E}">
        <p14:creationId xmlns:p14="http://schemas.microsoft.com/office/powerpoint/2010/main" val="275690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shellcode is the most sensitive part of your loader.  This will usually be a well known, and well signatured, RAT.  </a:t>
            </a:r>
          </a:p>
          <a:p>
            <a:pPr marL="628650" lvl="1" indent="-171450">
              <a:buFont typeface="Arial" panose="020B0604020202020204" pitchFamily="34" charset="0"/>
              <a:buChar char="•"/>
            </a:pPr>
            <a:r>
              <a:rPr lang="en-US" dirty="0"/>
              <a:t>Storing your shellcode inside your loader WILL get you caught by AV.  </a:t>
            </a:r>
          </a:p>
          <a:p>
            <a:pPr marL="628650" lvl="1" indent="-171450">
              <a:buFont typeface="Arial" panose="020B0604020202020204" pitchFamily="34" charset="0"/>
              <a:buChar char="•"/>
            </a:pPr>
            <a:r>
              <a:rPr lang="en-US" dirty="0"/>
              <a:t>Your best bet is to encrypt your shellcode before storage and write a decryption function inside your loader.</a:t>
            </a:r>
          </a:p>
          <a:p>
            <a:pPr marL="628650" lvl="1" indent="-171450">
              <a:buFont typeface="Arial" panose="020B0604020202020204" pitchFamily="34" charset="0"/>
              <a:buChar char="•"/>
            </a:pPr>
            <a:r>
              <a:rPr lang="en-US" dirty="0"/>
              <a:t>Evading AV is a subject for another time so we will not be doing that today.</a:t>
            </a:r>
          </a:p>
          <a:p>
            <a:pPr marL="171450" lvl="0" indent="-171450">
              <a:buFont typeface="Arial" panose="020B0604020202020204" pitchFamily="34" charset="0"/>
              <a:buChar char="•"/>
            </a:pPr>
            <a:r>
              <a:rPr lang="en-US" dirty="0"/>
              <a:t>The easiest way to store your shellcode is to declare a byte array with the string representation of the bytes.  This will be in hexadecimal characters and the string format will vary from language to language.</a:t>
            </a:r>
          </a:p>
          <a:p>
            <a:pPr marL="628650" lvl="1" indent="-171450">
              <a:buFont typeface="Arial" panose="020B0604020202020204" pitchFamily="34" charset="0"/>
              <a:buChar char="•"/>
            </a:pPr>
            <a:r>
              <a:rPr lang="en-US" dirty="0"/>
              <a:t>The string format for C# is Zero-lowercase x-and 2-byte hexadecimal </a:t>
            </a:r>
          </a:p>
          <a:p>
            <a:pPr marL="628650" lvl="1" indent="-171450">
              <a:buFont typeface="Arial" panose="020B0604020202020204" pitchFamily="34" charset="0"/>
              <a:buChar char="•"/>
            </a:pPr>
            <a:r>
              <a:rPr lang="en-US" dirty="0"/>
              <a:t>Thankfully most c2 platforms will allow you to export their shellcode in multiple formats</a:t>
            </a:r>
          </a:p>
        </p:txBody>
      </p:sp>
      <p:sp>
        <p:nvSpPr>
          <p:cNvPr id="4" name="Slide Number Placeholder 3"/>
          <p:cNvSpPr>
            <a:spLocks noGrp="1"/>
          </p:cNvSpPr>
          <p:nvPr>
            <p:ph type="sldNum" sz="quarter" idx="5"/>
          </p:nvPr>
        </p:nvSpPr>
        <p:spPr/>
        <p:txBody>
          <a:bodyPr/>
          <a:lstStyle/>
          <a:p>
            <a:fld id="{90A8E9DC-D089-47BB-B1D2-DDC245D81140}" type="slidenum">
              <a:rPr lang="en-US" smtClean="0"/>
              <a:t>16</a:t>
            </a:fld>
            <a:endParaRPr lang="en-US"/>
          </a:p>
        </p:txBody>
      </p:sp>
    </p:spTree>
    <p:extLst>
      <p:ext uri="{BB962C8B-B14F-4D97-AF65-F5344CB8AC3E}">
        <p14:creationId xmlns:p14="http://schemas.microsoft.com/office/powerpoint/2010/main" val="318509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t>
            </a:r>
            <a:r>
              <a:rPr lang="en-US" dirty="0" err="1"/>
              <a:t>Krabby_Patty_Demo</a:t>
            </a:r>
            <a:r>
              <a:rPr lang="en-US" dirty="0"/>
              <a:t> project in visual studio.</a:t>
            </a:r>
          </a:p>
          <a:p>
            <a:pPr marL="228600" indent="-228600">
              <a:buFont typeface="+mj-lt"/>
              <a:buAutoNum type="arabicPeriod"/>
            </a:pPr>
            <a:r>
              <a:rPr lang="en-US" dirty="0"/>
              <a:t>Show the basic structure for a windows </a:t>
            </a:r>
            <a:r>
              <a:rPr lang="en-US" dirty="0" err="1"/>
              <a:t>.net</a:t>
            </a:r>
            <a:r>
              <a:rPr lang="en-US" dirty="0"/>
              <a:t> binary</a:t>
            </a:r>
          </a:p>
          <a:p>
            <a:pPr marL="228600" indent="-228600">
              <a:buFont typeface="+mj-lt"/>
              <a:buAutoNum type="arabicPeriod"/>
            </a:pPr>
            <a:r>
              <a:rPr lang="en-US" dirty="0"/>
              <a:t>Declare empty byte array to hold shellcode</a:t>
            </a:r>
          </a:p>
          <a:p>
            <a:pPr marL="228600" indent="-228600">
              <a:buFont typeface="+mj-lt"/>
              <a:buAutoNum type="arabicPeriod"/>
            </a:pPr>
            <a:r>
              <a:rPr lang="en-US" dirty="0"/>
              <a:t>Create function for </a:t>
            </a:r>
            <a:r>
              <a:rPr lang="en-US" dirty="0" err="1"/>
              <a:t>VirtualAlloc</a:t>
            </a:r>
            <a:r>
              <a:rPr lang="en-US" dirty="0"/>
              <a:t> (make sure to draw attention to saving the return to a variable for use with </a:t>
            </a:r>
            <a:r>
              <a:rPr lang="en-US" dirty="0" err="1"/>
              <a:t>Marshal.Copy</a:t>
            </a:r>
            <a:r>
              <a:rPr lang="en-US" dirty="0"/>
              <a:t> and </a:t>
            </a:r>
            <a:r>
              <a:rPr lang="en-US" dirty="0" err="1"/>
              <a:t>CreateThread</a:t>
            </a:r>
            <a:r>
              <a:rPr lang="en-US" dirty="0"/>
              <a:t>.</a:t>
            </a:r>
          </a:p>
        </p:txBody>
      </p:sp>
      <p:sp>
        <p:nvSpPr>
          <p:cNvPr id="4" name="Slide Number Placeholder 3"/>
          <p:cNvSpPr>
            <a:spLocks noGrp="1"/>
          </p:cNvSpPr>
          <p:nvPr>
            <p:ph type="sldNum" sz="quarter" idx="5"/>
          </p:nvPr>
        </p:nvSpPr>
        <p:spPr/>
        <p:txBody>
          <a:bodyPr/>
          <a:lstStyle/>
          <a:p>
            <a:fld id="{90A8E9DC-D089-47BB-B1D2-DDC245D81140}" type="slidenum">
              <a:rPr lang="en-US" smtClean="0"/>
              <a:t>17</a:t>
            </a:fld>
            <a:endParaRPr lang="en-US"/>
          </a:p>
        </p:txBody>
      </p:sp>
    </p:spTree>
    <p:extLst>
      <p:ext uri="{BB962C8B-B14F-4D97-AF65-F5344CB8AC3E}">
        <p14:creationId xmlns:p14="http://schemas.microsoft.com/office/powerpoint/2010/main" val="332839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question:</a:t>
            </a:r>
            <a:br>
              <a:rPr lang="en-US" dirty="0"/>
            </a:br>
            <a:r>
              <a:rPr lang="en-US" dirty="0"/>
              <a:t>Who can tell me the difference between shellcode and shellcode runners?</a:t>
            </a:r>
          </a:p>
        </p:txBody>
      </p:sp>
      <p:sp>
        <p:nvSpPr>
          <p:cNvPr id="4" name="Slide Number Placeholder 3"/>
          <p:cNvSpPr>
            <a:spLocks noGrp="1"/>
          </p:cNvSpPr>
          <p:nvPr>
            <p:ph type="sldNum" sz="quarter" idx="5"/>
          </p:nvPr>
        </p:nvSpPr>
        <p:spPr/>
        <p:txBody>
          <a:bodyPr/>
          <a:lstStyle/>
          <a:p>
            <a:fld id="{90A8E9DC-D089-47BB-B1D2-DDC245D81140}" type="slidenum">
              <a:rPr lang="en-US" smtClean="0"/>
              <a:t>5</a:t>
            </a:fld>
            <a:endParaRPr lang="en-US"/>
          </a:p>
        </p:txBody>
      </p:sp>
    </p:spTree>
    <p:extLst>
      <p:ext uri="{BB962C8B-B14F-4D97-AF65-F5344CB8AC3E}">
        <p14:creationId xmlns:p14="http://schemas.microsoft.com/office/powerpoint/2010/main" val="393272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Shellcode needs a runner to be executed on a target system.</a:t>
            </a:r>
          </a:p>
        </p:txBody>
      </p:sp>
      <p:sp>
        <p:nvSpPr>
          <p:cNvPr id="4" name="Slide Number Placeholder 3"/>
          <p:cNvSpPr>
            <a:spLocks noGrp="1"/>
          </p:cNvSpPr>
          <p:nvPr>
            <p:ph type="sldNum" sz="quarter" idx="5"/>
          </p:nvPr>
        </p:nvSpPr>
        <p:spPr/>
        <p:txBody>
          <a:bodyPr/>
          <a:lstStyle/>
          <a:p>
            <a:fld id="{90A8E9DC-D089-47BB-B1D2-DDC245D81140}" type="slidenum">
              <a:rPr lang="en-US" smtClean="0"/>
              <a:t>6</a:t>
            </a:fld>
            <a:endParaRPr lang="en-US"/>
          </a:p>
        </p:txBody>
      </p:sp>
    </p:spTree>
    <p:extLst>
      <p:ext uri="{BB962C8B-B14F-4D97-AF65-F5344CB8AC3E}">
        <p14:creationId xmlns:p14="http://schemas.microsoft.com/office/powerpoint/2010/main" val="149102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 will touch on shellcode storage in a bit, but our shellcode will need to be an array of bytes to copy it into memory.</a:t>
            </a:r>
          </a:p>
          <a:p>
            <a:pPr marL="228600" indent="-228600">
              <a:buAutoNum type="arabicPeriod"/>
            </a:pPr>
            <a:r>
              <a:rPr lang="en-US" dirty="0"/>
              <a:t>The next thing we must do is allocate memory in a local or remote process to inject our shellcode into.</a:t>
            </a:r>
          </a:p>
          <a:p>
            <a:pPr marL="228600" indent="-228600">
              <a:buAutoNum type="arabicPeriod"/>
            </a:pPr>
            <a:r>
              <a:rPr lang="en-US" dirty="0"/>
              <a:t>Then we need to copy the byte array into the allocated memory.</a:t>
            </a:r>
          </a:p>
          <a:p>
            <a:pPr marL="228600" indent="-228600">
              <a:buAutoNum type="arabicPeriod"/>
            </a:pPr>
            <a:r>
              <a:rPr lang="en-US" dirty="0"/>
              <a:t>Finally, we need to tell the program to execute the code at the memory address we just allocated.</a:t>
            </a:r>
          </a:p>
          <a:p>
            <a:pPr marL="685800" lvl="1" indent="-228600">
              <a:buFont typeface="+mj-lt"/>
              <a:buAutoNum type="alphaLcParenR"/>
            </a:pPr>
            <a:r>
              <a:rPr lang="en-US" dirty="0"/>
              <a:t>EIP is just a fancy computer science way of saying the next line of code to execute.</a:t>
            </a:r>
          </a:p>
        </p:txBody>
      </p:sp>
      <p:sp>
        <p:nvSpPr>
          <p:cNvPr id="4" name="Slide Number Placeholder 3"/>
          <p:cNvSpPr>
            <a:spLocks noGrp="1"/>
          </p:cNvSpPr>
          <p:nvPr>
            <p:ph type="sldNum" sz="quarter" idx="5"/>
          </p:nvPr>
        </p:nvSpPr>
        <p:spPr/>
        <p:txBody>
          <a:bodyPr/>
          <a:lstStyle/>
          <a:p>
            <a:fld id="{90A8E9DC-D089-47BB-B1D2-DDC245D81140}" type="slidenum">
              <a:rPr lang="en-US" smtClean="0"/>
              <a:t>7</a:t>
            </a:fld>
            <a:endParaRPr lang="en-US"/>
          </a:p>
        </p:txBody>
      </p:sp>
    </p:spTree>
    <p:extLst>
      <p:ext uri="{BB962C8B-B14F-4D97-AF65-F5344CB8AC3E}">
        <p14:creationId xmlns:p14="http://schemas.microsoft.com/office/powerpoint/2010/main" val="16906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Managed Code</a:t>
            </a:r>
          </a:p>
          <a:p>
            <a:pPr marL="171450" indent="-171450">
              <a:buFont typeface="Arial" panose="020B0604020202020204" pitchFamily="34" charset="0"/>
              <a:buChar char="•"/>
            </a:pPr>
            <a:r>
              <a:rPr lang="en-US" dirty="0"/>
              <a:t>The .NET Framework has a concept called managed code. This is basically a set of common API calls which are bundled into simple C# functions.</a:t>
            </a:r>
          </a:p>
          <a:p>
            <a:pPr marL="628650" lvl="1" indent="-171450">
              <a:buFont typeface="Arial" panose="020B0604020202020204" pitchFamily="34" charset="0"/>
              <a:buChar char="•"/>
            </a:pPr>
            <a:r>
              <a:rPr lang="en-US" dirty="0"/>
              <a:t>Important to note that managed API calls actually call the underlying lower-level APIs during runtime.</a:t>
            </a:r>
          </a:p>
          <a:p>
            <a:pPr marL="171450" indent="-171450">
              <a:buFont typeface="Arial" panose="020B0604020202020204" pitchFamily="34" charset="0"/>
              <a:buChar char="•"/>
            </a:pPr>
            <a:r>
              <a:rPr lang="en-US" dirty="0"/>
              <a:t>Can be imported with the Using Keyword</a:t>
            </a:r>
          </a:p>
          <a:p>
            <a:pPr marL="628650" lvl="1" indent="-171450">
              <a:buFont typeface="Arial" panose="020B0604020202020204" pitchFamily="34" charset="0"/>
              <a:buChar char="•"/>
            </a:pPr>
            <a:r>
              <a:rPr lang="en-US" dirty="0"/>
              <a:t>Can import an entire namespace from the framework.  Such as using System</a:t>
            </a:r>
          </a:p>
          <a:p>
            <a:pPr marL="628650" lvl="1" indent="-171450">
              <a:buFont typeface="Arial" panose="020B0604020202020204" pitchFamily="34" charset="0"/>
              <a:buChar char="•"/>
            </a:pPr>
            <a:r>
              <a:rPr lang="en-US" dirty="0"/>
              <a:t>Can import a single function or small subset of functions. </a:t>
            </a:r>
            <a:r>
              <a:rPr lang="en-US" sz="1800" dirty="0" err="1">
                <a:solidFill>
                  <a:srgbClr val="000000"/>
                </a:solidFill>
                <a:latin typeface="Cascadia Mono" panose="020B0609020000020004" pitchFamily="49" charset="0"/>
              </a:rPr>
              <a:t>System.Runtime.InteropServices</a:t>
            </a:r>
            <a:endParaRPr lang="en-US" sz="1800" dirty="0">
              <a:solidFill>
                <a:srgbClr val="000000"/>
              </a:solidFill>
              <a:latin typeface="Cascadia Mono" panose="020B0609020000020004" pitchFamily="49" charset="0"/>
            </a:endParaRPr>
          </a:p>
          <a:p>
            <a:pPr marL="171450" lvl="0" indent="-171450">
              <a:buFont typeface="Arial" panose="020B0604020202020204" pitchFamily="34" charset="0"/>
              <a:buChar char="•"/>
            </a:pPr>
            <a:r>
              <a:rPr lang="en-US" dirty="0">
                <a:solidFill>
                  <a:srgbClr val="000000"/>
                </a:solidFill>
                <a:latin typeface="Cascadia Mono" panose="020B0609020000020004" pitchFamily="49" charset="0"/>
              </a:rPr>
              <a:t>Important to make sure that your code is built for the correct .NET version</a:t>
            </a:r>
          </a:p>
          <a:p>
            <a:pPr marL="628650" lvl="1" indent="-171450">
              <a:buFont typeface="Arial" panose="020B0604020202020204" pitchFamily="34" charset="0"/>
              <a:buChar char="•"/>
            </a:pPr>
            <a:r>
              <a:rPr lang="en-US" dirty="0">
                <a:solidFill>
                  <a:srgbClr val="000000"/>
                </a:solidFill>
                <a:latin typeface="Cascadia Mono" panose="020B0609020000020004" pitchFamily="49" charset="0"/>
              </a:rPr>
              <a:t>Windows 10 or 11 – 4.8 installed by default.</a:t>
            </a:r>
          </a:p>
          <a:p>
            <a:pPr marL="628650" lvl="1" indent="-171450">
              <a:buFont typeface="Arial" panose="020B0604020202020204" pitchFamily="34" charset="0"/>
              <a:buChar char="•"/>
            </a:pPr>
            <a:endParaRPr lang="en-US" dirty="0">
              <a:solidFill>
                <a:srgbClr val="000000"/>
              </a:solidFill>
              <a:latin typeface="Cascadia Mono" panose="020B0609020000020004" pitchFamily="49" charset="0"/>
            </a:endParaRPr>
          </a:p>
          <a:p>
            <a:pPr marL="0" lvl="0" indent="0">
              <a:buFont typeface="Arial" panose="020B0604020202020204" pitchFamily="34" charset="0"/>
              <a:buNone/>
            </a:pPr>
            <a:r>
              <a:rPr lang="en-US" dirty="0">
                <a:solidFill>
                  <a:srgbClr val="000000"/>
                </a:solidFill>
                <a:latin typeface="Cascadia Mono" panose="020B0609020000020004" pitchFamily="49" charset="0"/>
              </a:rPr>
              <a:t>Unmanaged Code:</a:t>
            </a:r>
          </a:p>
          <a:p>
            <a:pPr marL="171450" lvl="0" indent="-171450">
              <a:buFont typeface="Arial" panose="020B0604020202020204" pitchFamily="34" charset="0"/>
              <a:buChar char="•"/>
            </a:pPr>
            <a:r>
              <a:rPr lang="en-US" dirty="0">
                <a:solidFill>
                  <a:srgbClr val="000000"/>
                </a:solidFill>
                <a:latin typeface="Cascadia Mono" panose="020B0609020000020004" pitchFamily="49" charset="0"/>
              </a:rPr>
              <a:t>These API calls generally require more code to use, but allows you to interact with the Windows API in ways not built-in to .NET</a:t>
            </a:r>
          </a:p>
          <a:p>
            <a:pPr marL="171450" lvl="0" indent="-171450">
              <a:buFont typeface="Arial" panose="020B0604020202020204" pitchFamily="34" charset="0"/>
              <a:buChar char="•"/>
            </a:pPr>
            <a:r>
              <a:rPr lang="en-US" dirty="0">
                <a:solidFill>
                  <a:srgbClr val="000000"/>
                </a:solidFill>
                <a:latin typeface="Cascadia Mono" panose="020B0609020000020004" pitchFamily="49" charset="0"/>
              </a:rPr>
              <a:t>You must import these from a DLL.  This tells the compiler where the function code is, and how the functions are called.</a:t>
            </a:r>
          </a:p>
          <a:p>
            <a:pPr marL="628650" lvl="1" indent="-171450">
              <a:buFont typeface="Arial" panose="020B0604020202020204" pitchFamily="34" charset="0"/>
              <a:buChar char="•"/>
            </a:pPr>
            <a:r>
              <a:rPr lang="en-US" dirty="0">
                <a:solidFill>
                  <a:srgbClr val="000000"/>
                </a:solidFill>
                <a:latin typeface="Cascadia Mono" panose="020B0609020000020004" pitchFamily="49" charset="0"/>
              </a:rPr>
              <a:t>You can import any DLL from System32 without requiring your loader to have additional files.  Other DLLs require the assembly to be accompanied by the required DLL or they will crash.</a:t>
            </a:r>
          </a:p>
          <a:p>
            <a:pPr marL="171450" lvl="0" indent="-171450">
              <a:buFont typeface="Arial" panose="020B0604020202020204" pitchFamily="34" charset="0"/>
              <a:buChar char="•"/>
            </a:pPr>
            <a:r>
              <a:rPr lang="en-US" dirty="0">
                <a:solidFill>
                  <a:srgbClr val="000000"/>
                </a:solidFill>
                <a:latin typeface="Cascadia Mono" panose="020B0609020000020004" pitchFamily="49" charset="0"/>
              </a:rPr>
              <a:t>Each external function must be imported individually as you define how the is called in the import statement</a:t>
            </a:r>
          </a:p>
        </p:txBody>
      </p:sp>
      <p:sp>
        <p:nvSpPr>
          <p:cNvPr id="4" name="Slide Number Placeholder 3"/>
          <p:cNvSpPr>
            <a:spLocks noGrp="1"/>
          </p:cNvSpPr>
          <p:nvPr>
            <p:ph type="sldNum" sz="quarter" idx="5"/>
          </p:nvPr>
        </p:nvSpPr>
        <p:spPr/>
        <p:txBody>
          <a:bodyPr/>
          <a:lstStyle/>
          <a:p>
            <a:fld id="{90A8E9DC-D089-47BB-B1D2-DDC245D81140}" type="slidenum">
              <a:rPr lang="en-US" smtClean="0"/>
              <a:t>9</a:t>
            </a:fld>
            <a:endParaRPr lang="en-US"/>
          </a:p>
        </p:txBody>
      </p:sp>
    </p:spTree>
    <p:extLst>
      <p:ext uri="{BB962C8B-B14F-4D97-AF65-F5344CB8AC3E}">
        <p14:creationId xmlns:p14="http://schemas.microsoft.com/office/powerpoint/2010/main" val="1805634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say supports here as it is the only “documented” way that windows provides to interact with the kernel.  All these API calls are documented in TechNet.</a:t>
            </a:r>
          </a:p>
          <a:p>
            <a:endParaRPr lang="en-US" dirty="0"/>
          </a:p>
          <a:p>
            <a:r>
              <a:rPr lang="en-US" dirty="0"/>
              <a:t>Technically there is an undocumented traversal scope that Kernel32 calls to actually talk to the Kernel (NTDLL).</a:t>
            </a:r>
          </a:p>
          <a:p>
            <a:endParaRPr lang="en-US" dirty="0"/>
          </a:p>
          <a:p>
            <a:r>
              <a:rPr lang="en-US" dirty="0"/>
              <a:t>NTDLL has been reverse engineered by developers and can be called directly.  This becomes important when we start talking about EDR Evasion.</a:t>
            </a:r>
          </a:p>
          <a:p>
            <a:endParaRPr lang="en-US" dirty="0"/>
          </a:p>
          <a:p>
            <a:r>
              <a:rPr lang="en-US" dirty="0"/>
              <a:t>Whiteboard Demo </a:t>
            </a:r>
          </a:p>
          <a:p>
            <a:r>
              <a:rPr lang="en-US" dirty="0"/>
              <a:t>3 Rings – Userland, Traversal, and Kernel</a:t>
            </a:r>
          </a:p>
          <a:p>
            <a:r>
              <a:rPr lang="en-US" dirty="0"/>
              <a:t>Userland: </a:t>
            </a:r>
          </a:p>
          <a:p>
            <a:pPr marL="171450" indent="-171450">
              <a:buFont typeface="Arial" panose="020B0604020202020204" pitchFamily="34" charset="0"/>
              <a:buChar char="•"/>
            </a:pPr>
            <a:r>
              <a:rPr lang="en-US" dirty="0"/>
              <a:t>User32 - normal userland calls</a:t>
            </a:r>
          </a:p>
          <a:p>
            <a:pPr marL="171450" indent="-171450">
              <a:buFont typeface="Arial" panose="020B0604020202020204" pitchFamily="34" charset="0"/>
              <a:buChar char="•"/>
            </a:pPr>
            <a:r>
              <a:rPr lang="en-US" dirty="0"/>
              <a:t>Kernel32 – Kernel API</a:t>
            </a:r>
          </a:p>
          <a:p>
            <a:pPr marL="0" indent="0">
              <a:buFont typeface="Arial" panose="020B0604020202020204" pitchFamily="34" charset="0"/>
              <a:buNone/>
            </a:pPr>
            <a:r>
              <a:rPr lang="en-US" dirty="0"/>
              <a:t>Traversal:</a:t>
            </a:r>
          </a:p>
          <a:p>
            <a:pPr marL="171450" indent="-171450">
              <a:buFont typeface="Arial" panose="020B0604020202020204" pitchFamily="34" charset="0"/>
              <a:buChar char="•"/>
            </a:pPr>
            <a:r>
              <a:rPr lang="en-US" dirty="0"/>
              <a:t>NTDLL</a:t>
            </a:r>
          </a:p>
          <a:p>
            <a:pPr marL="0" indent="0">
              <a:buFont typeface="Arial" panose="020B0604020202020204" pitchFamily="34" charset="0"/>
              <a:buNone/>
            </a:pPr>
            <a:r>
              <a:rPr lang="en-US" dirty="0"/>
              <a:t>Kernel</a:t>
            </a:r>
          </a:p>
        </p:txBody>
      </p:sp>
      <p:sp>
        <p:nvSpPr>
          <p:cNvPr id="4" name="Slide Number Placeholder 3"/>
          <p:cNvSpPr>
            <a:spLocks noGrp="1"/>
          </p:cNvSpPr>
          <p:nvPr>
            <p:ph type="sldNum" sz="quarter" idx="5"/>
          </p:nvPr>
        </p:nvSpPr>
        <p:spPr/>
        <p:txBody>
          <a:bodyPr/>
          <a:lstStyle/>
          <a:p>
            <a:fld id="{90A8E9DC-D089-47BB-B1D2-DDC245D81140}" type="slidenum">
              <a:rPr lang="en-US" smtClean="0"/>
              <a:t>10</a:t>
            </a:fld>
            <a:endParaRPr lang="en-US"/>
          </a:p>
        </p:txBody>
      </p:sp>
    </p:spTree>
    <p:extLst>
      <p:ext uri="{BB962C8B-B14F-4D97-AF65-F5344CB8AC3E}">
        <p14:creationId xmlns:p14="http://schemas.microsoft.com/office/powerpoint/2010/main" val="181521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t>
            </a:r>
            <a:r>
              <a:rPr lang="en-US" dirty="0" err="1"/>
              <a:t>WaitforSingleObject</a:t>
            </a:r>
            <a:r>
              <a:rPr lang="en-US" dirty="0"/>
              <a:t> </a:t>
            </a:r>
            <a:r>
              <a:rPr lang="en-US" dirty="0" err="1"/>
              <a:t>Technet</a:t>
            </a:r>
            <a:endParaRPr lang="en-US" dirty="0"/>
          </a:p>
          <a:p>
            <a:r>
              <a:rPr lang="en-US" dirty="0"/>
              <a:t>https://learn.microsoft.com/en-us/windows/win32/api/synchapi/nf-synchapi-waitforsingleobject </a:t>
            </a:r>
          </a:p>
          <a:p>
            <a:pPr marL="171450" indent="-171450">
              <a:buFont typeface="Arial" panose="020B0604020202020204" pitchFamily="34" charset="0"/>
              <a:buChar char="•"/>
            </a:pPr>
            <a:r>
              <a:rPr lang="en-US" dirty="0"/>
              <a:t>Show the description</a:t>
            </a:r>
          </a:p>
          <a:p>
            <a:pPr marL="171450" indent="-171450">
              <a:buFont typeface="Arial" panose="020B0604020202020204" pitchFamily="34" charset="0"/>
              <a:buChar char="•"/>
            </a:pPr>
            <a:r>
              <a:rPr lang="en-US" dirty="0"/>
              <a:t>Talk through syntax</a:t>
            </a:r>
          </a:p>
          <a:p>
            <a:pPr marL="171450" indent="-171450">
              <a:buFont typeface="Arial" panose="020B0604020202020204" pitchFamily="34" charset="0"/>
              <a:buChar char="•"/>
            </a:pPr>
            <a:r>
              <a:rPr lang="en-US" dirty="0"/>
              <a:t>Highlight that the syntax examples may be in C# or C++.</a:t>
            </a:r>
          </a:p>
          <a:p>
            <a:pPr marL="628650" lvl="1" indent="-171450">
              <a:buFont typeface="Arial" panose="020B0604020202020204" pitchFamily="34" charset="0"/>
              <a:buChar char="•"/>
            </a:pPr>
            <a:r>
              <a:rPr lang="en-US" dirty="0"/>
              <a:t>This means you may have to do some type conversions when you are importing that function into your .NET assemblies.</a:t>
            </a:r>
          </a:p>
        </p:txBody>
      </p:sp>
      <p:sp>
        <p:nvSpPr>
          <p:cNvPr id="4" name="Slide Number Placeholder 3"/>
          <p:cNvSpPr>
            <a:spLocks noGrp="1"/>
          </p:cNvSpPr>
          <p:nvPr>
            <p:ph type="sldNum" sz="quarter" idx="5"/>
          </p:nvPr>
        </p:nvSpPr>
        <p:spPr/>
        <p:txBody>
          <a:bodyPr/>
          <a:lstStyle/>
          <a:p>
            <a:fld id="{90A8E9DC-D089-47BB-B1D2-DDC245D81140}" type="slidenum">
              <a:rPr lang="en-US" smtClean="0"/>
              <a:t>11</a:t>
            </a:fld>
            <a:endParaRPr lang="en-US"/>
          </a:p>
        </p:txBody>
      </p:sp>
    </p:spTree>
    <p:extLst>
      <p:ext uri="{BB962C8B-B14F-4D97-AF65-F5344CB8AC3E}">
        <p14:creationId xmlns:p14="http://schemas.microsoft.com/office/powerpoint/2010/main" val="390586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use the windows API to get the shellcode into our program so we will skip that for now.</a:t>
            </a:r>
          </a:p>
          <a:p>
            <a:endParaRPr lang="en-US" dirty="0"/>
          </a:p>
          <a:p>
            <a:r>
              <a:rPr lang="en-US" dirty="0"/>
              <a:t>Step 2: Allocate Memory – The </a:t>
            </a:r>
            <a:r>
              <a:rPr lang="en-US" dirty="0" err="1"/>
              <a:t>virtualalloc</a:t>
            </a:r>
            <a:r>
              <a:rPr lang="en-US" dirty="0"/>
              <a:t> API call will take our parameters, allocate the memory, and return a pointer to the allocated memory region.  We will use this pointer in the next two API calls we make.</a:t>
            </a:r>
          </a:p>
          <a:p>
            <a:pPr marL="228600" indent="-228600">
              <a:buFont typeface="+mj-lt"/>
              <a:buAutoNum type="arabicPeriod"/>
            </a:pPr>
            <a:r>
              <a:rPr lang="en-US" dirty="0"/>
              <a:t>The base address is just a technical way of saying we want the memory address of first byte of the memory allocation.</a:t>
            </a:r>
          </a:p>
          <a:p>
            <a:pPr marL="228600" indent="-228600">
              <a:buFont typeface="+mj-lt"/>
              <a:buAutoNum type="arabicPeriod"/>
            </a:pPr>
            <a:r>
              <a:rPr lang="en-US" dirty="0"/>
              <a:t>The size is the big one in this one.  If you don’t allocate enough memory for your shellcode the program will crash.  This should always be your shellcode size.</a:t>
            </a:r>
          </a:p>
          <a:p>
            <a:pPr marL="228600" indent="-228600">
              <a:buFont typeface="+mj-lt"/>
              <a:buAutoNum type="arabicPeriod"/>
            </a:pPr>
            <a:r>
              <a:rPr lang="en-US" dirty="0"/>
              <a:t>There are several types of memory allocations that programs can make.  For shellcode loaders this will nearly always be of a type called </a:t>
            </a:r>
            <a:r>
              <a:rPr lang="en-US" dirty="0" err="1"/>
              <a:t>Mem_Commit</a:t>
            </a:r>
            <a:r>
              <a:rPr lang="en-US" dirty="0"/>
              <a:t>.  This means that the memory is exclusively reserved for our use.</a:t>
            </a:r>
          </a:p>
          <a:p>
            <a:pPr marL="228600" indent="-228600">
              <a:buFont typeface="+mj-lt"/>
              <a:buAutoNum type="arabicPeriod"/>
            </a:pPr>
            <a:r>
              <a:rPr lang="en-US" dirty="0"/>
              <a:t>Memory protection masks is basically telling the OS what we want to do with that memory.  The primary protection masks we use in malware are </a:t>
            </a:r>
            <a:r>
              <a:rPr lang="en-US" dirty="0" err="1"/>
              <a:t>read_execute</a:t>
            </a:r>
            <a:r>
              <a:rPr lang="en-US" dirty="0"/>
              <a:t>, </a:t>
            </a:r>
            <a:r>
              <a:rPr lang="en-US" dirty="0" err="1"/>
              <a:t>readwrite</a:t>
            </a:r>
            <a:r>
              <a:rPr lang="en-US" dirty="0"/>
              <a:t>, and </a:t>
            </a:r>
            <a:r>
              <a:rPr lang="en-US" dirty="0" err="1"/>
              <a:t>execute_readwrite</a:t>
            </a:r>
            <a:endParaRPr lang="en-US" dirty="0"/>
          </a:p>
          <a:p>
            <a:pPr marL="685800" lvl="1" indent="-228600">
              <a:buFont typeface="Arial" panose="020B0604020202020204" pitchFamily="34" charset="0"/>
              <a:buChar char="•"/>
            </a:pPr>
            <a:r>
              <a:rPr lang="en-US" dirty="0" err="1"/>
              <a:t>read_execute</a:t>
            </a:r>
            <a:r>
              <a:rPr lang="en-US" dirty="0"/>
              <a:t> is allows the memory space to be read from and executed from only.  This means we almost never allocate memory with these permissions.  This would be the ideal memory permissions to change our memory to after we have copied our shellcode though.</a:t>
            </a:r>
          </a:p>
          <a:p>
            <a:pPr marL="685800" lvl="1" indent="-228600">
              <a:buFont typeface="Arial" panose="020B0604020202020204" pitchFamily="34" charset="0"/>
              <a:buChar char="•"/>
            </a:pPr>
            <a:r>
              <a:rPr lang="en-US" dirty="0" err="1"/>
              <a:t>Readwrite</a:t>
            </a:r>
            <a:r>
              <a:rPr lang="en-US" dirty="0"/>
              <a:t> allows us to write to that memory space (which is required to copy our shellcode to the memory space) but no execution is allowed from that region.  This mean we can write our shellcode but can’t have it execute.</a:t>
            </a:r>
          </a:p>
          <a:p>
            <a:pPr marL="685800" lvl="1" indent="-228600">
              <a:buFont typeface="Arial" panose="020B0604020202020204" pitchFamily="34" charset="0"/>
              <a:buChar char="•"/>
            </a:pPr>
            <a:r>
              <a:rPr lang="en-US" dirty="0" err="1"/>
              <a:t>Execute_readwrite</a:t>
            </a:r>
            <a:r>
              <a:rPr lang="en-US" dirty="0"/>
              <a:t> allows us to do it all.  We can write our shellcode to this space, and we can execute it as well.  For these reasons we will use this permission in our shellcode loader today.</a:t>
            </a:r>
          </a:p>
          <a:p>
            <a:pPr marL="1143000" lvl="2" indent="-228600">
              <a:buFont typeface="Arial" panose="020B0604020202020204" pitchFamily="34" charset="0"/>
              <a:buChar char="•"/>
            </a:pPr>
            <a:r>
              <a:rPr lang="en-US" dirty="0"/>
              <a:t>Its worth noting that assigning RWX permissions to memory is a very strange thing for a non-malicious program to do.  As such most AVs will alert and kill processes that have memory allocated this way.  </a:t>
            </a:r>
          </a:p>
          <a:p>
            <a:pPr marL="1143000" lvl="2" indent="-228600">
              <a:buFont typeface="Arial" panose="020B0604020202020204" pitchFamily="34" charset="0"/>
              <a:buChar char="•"/>
            </a:pPr>
            <a:r>
              <a:rPr lang="en-US" dirty="0"/>
              <a:t>If only there was a way to allocate with RW, copy our shellcode to the allocated region, and then change the permissions to </a:t>
            </a:r>
            <a:r>
              <a:rPr lang="en-US" dirty="0" err="1"/>
              <a:t>Execute_Read</a:t>
            </a:r>
            <a:r>
              <a:rPr lang="en-US" dirty="0"/>
              <a:t>.</a:t>
            </a:r>
          </a:p>
          <a:p>
            <a:pPr marL="914400" lvl="2" indent="0">
              <a:buFont typeface="Arial" panose="020B0604020202020204" pitchFamily="34" charset="0"/>
              <a:buNone/>
            </a:pPr>
            <a:r>
              <a:rPr lang="en-US" dirty="0"/>
              <a:t>			</a:t>
            </a:r>
          </a:p>
          <a:p>
            <a:pPr marL="1143000" lvl="2" indent="-228600">
              <a:buFont typeface="Arial" panose="020B0604020202020204" pitchFamily="34" charset="0"/>
              <a:buChar char="•"/>
            </a:pPr>
            <a:endParaRPr lang="en-US" dirty="0"/>
          </a:p>
          <a:p>
            <a:pPr marL="0" lvl="0" indent="0">
              <a:buFont typeface="Arial" panose="020B0604020202020204" pitchFamily="34" charset="0"/>
              <a:buNone/>
            </a:pPr>
            <a:r>
              <a:rPr lang="en-US" dirty="0"/>
              <a:t>Step 3: Copy Shellcode to Memory</a:t>
            </a:r>
          </a:p>
          <a:p>
            <a:pPr marL="228600" lvl="0" indent="-228600">
              <a:buFont typeface="+mj-lt"/>
              <a:buAutoNum type="alphaLcParenR"/>
            </a:pPr>
            <a:r>
              <a:rPr lang="en-US" dirty="0"/>
              <a:t>This is an array of bytes containing our shellcode.  This is what we are trying to create in step 1 when importing our shellcode to a byte array.  We will discuss how to do that in a bit as it will be done directly in the source code instead of with a win API</a:t>
            </a:r>
          </a:p>
          <a:p>
            <a:pPr marL="228600" lvl="0" indent="-228600">
              <a:buFont typeface="+mj-lt"/>
              <a:buAutoNum type="alphaLcParenR"/>
            </a:pPr>
            <a:r>
              <a:rPr lang="en-US" dirty="0"/>
              <a:t>This is the index of the starting point in the array.  This will usually be 0 to indicate the first byte (programmer count from 0 not 1).</a:t>
            </a:r>
          </a:p>
          <a:p>
            <a:pPr marL="228600" lvl="0" indent="-228600">
              <a:buFont typeface="+mj-lt"/>
              <a:buAutoNum type="alphaLcParenR"/>
            </a:pPr>
            <a:r>
              <a:rPr lang="en-US" dirty="0"/>
              <a:t>This is a pointer to the destination memory region.  This is also conveniently what is returned from </a:t>
            </a:r>
            <a:r>
              <a:rPr lang="en-US" dirty="0" err="1"/>
              <a:t>virtualalloc</a:t>
            </a:r>
            <a:r>
              <a:rPr lang="en-US" dirty="0"/>
              <a:t>.</a:t>
            </a:r>
          </a:p>
          <a:p>
            <a:pPr marL="228600" lvl="0" indent="-228600">
              <a:buFont typeface="+mj-lt"/>
              <a:buAutoNum type="alphaLcParenR"/>
            </a:pPr>
            <a:r>
              <a:rPr lang="en-US" dirty="0"/>
              <a:t>This is the length of memory to be copied.  This is why it is so important that we allocate the correct amount of memory in </a:t>
            </a:r>
            <a:r>
              <a:rPr lang="en-US" dirty="0" err="1"/>
              <a:t>virtualalloc</a:t>
            </a:r>
            <a:r>
              <a:rPr lang="en-US" dirty="0"/>
              <a:t>.  </a:t>
            </a:r>
            <a:r>
              <a:rPr lang="en-US" dirty="0" err="1"/>
              <a:t>Marshal.Copy</a:t>
            </a:r>
            <a:r>
              <a:rPr lang="en-US" dirty="0"/>
              <a:t> DOES NOT CHECK if the destination buffer is big enough for the copy.</a:t>
            </a:r>
          </a:p>
          <a:p>
            <a:pPr marL="228600" lvl="0" indent="-228600">
              <a:buFont typeface="+mj-lt"/>
              <a:buAutoNum type="alphaLcParenR"/>
            </a:pPr>
            <a:endParaRPr lang="en-US" dirty="0"/>
          </a:p>
        </p:txBody>
      </p:sp>
      <p:sp>
        <p:nvSpPr>
          <p:cNvPr id="4" name="Slide Number Placeholder 3"/>
          <p:cNvSpPr>
            <a:spLocks noGrp="1"/>
          </p:cNvSpPr>
          <p:nvPr>
            <p:ph type="sldNum" sz="quarter" idx="5"/>
          </p:nvPr>
        </p:nvSpPr>
        <p:spPr/>
        <p:txBody>
          <a:bodyPr/>
          <a:lstStyle/>
          <a:p>
            <a:fld id="{90A8E9DC-D089-47BB-B1D2-DDC245D81140}" type="slidenum">
              <a:rPr lang="en-US" smtClean="0"/>
              <a:t>12</a:t>
            </a:fld>
            <a:endParaRPr lang="en-US"/>
          </a:p>
        </p:txBody>
      </p:sp>
    </p:spTree>
    <p:extLst>
      <p:ext uri="{BB962C8B-B14F-4D97-AF65-F5344CB8AC3E}">
        <p14:creationId xmlns:p14="http://schemas.microsoft.com/office/powerpoint/2010/main" val="167347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t>
            </a:r>
            <a:r>
              <a:rPr lang="en-US" dirty="0" err="1"/>
              <a:t>Krabby_Patty_Demo</a:t>
            </a:r>
            <a:r>
              <a:rPr lang="en-US" dirty="0"/>
              <a:t> project in visual studio.</a:t>
            </a:r>
          </a:p>
          <a:p>
            <a:pPr marL="228600" indent="-228600">
              <a:buFont typeface="+mj-lt"/>
              <a:buAutoNum type="arabicPeriod"/>
            </a:pPr>
            <a:r>
              <a:rPr lang="en-US" dirty="0"/>
              <a:t>Show the basic structure for a windows </a:t>
            </a:r>
            <a:r>
              <a:rPr lang="en-US" dirty="0" err="1"/>
              <a:t>.net</a:t>
            </a:r>
            <a:r>
              <a:rPr lang="en-US" dirty="0"/>
              <a:t> binary</a:t>
            </a:r>
          </a:p>
          <a:p>
            <a:pPr marL="228600" indent="-228600">
              <a:buFont typeface="+mj-lt"/>
              <a:buAutoNum type="arabicPeriod"/>
            </a:pPr>
            <a:r>
              <a:rPr lang="en-US" dirty="0"/>
              <a:t>Declare empty byte array to hold shellcode</a:t>
            </a:r>
          </a:p>
          <a:p>
            <a:pPr marL="228600" indent="-228600">
              <a:buFont typeface="+mj-lt"/>
              <a:buAutoNum type="arabicPeriod"/>
            </a:pPr>
            <a:r>
              <a:rPr lang="en-US" dirty="0"/>
              <a:t>Create function for </a:t>
            </a:r>
            <a:r>
              <a:rPr lang="en-US" dirty="0" err="1"/>
              <a:t>VirtualAlloc</a:t>
            </a:r>
            <a:r>
              <a:rPr lang="en-US" dirty="0"/>
              <a:t> (make sure to draw attention to saving the return to a variable for use with </a:t>
            </a:r>
            <a:r>
              <a:rPr lang="en-US" dirty="0" err="1"/>
              <a:t>Marshal.Copy</a:t>
            </a:r>
            <a:r>
              <a:rPr lang="en-US" dirty="0"/>
              <a:t> and </a:t>
            </a:r>
            <a:r>
              <a:rPr lang="en-US" dirty="0" err="1"/>
              <a:t>CreateThread</a:t>
            </a:r>
            <a:r>
              <a:rPr lang="en-US" dirty="0"/>
              <a:t>.</a:t>
            </a:r>
          </a:p>
        </p:txBody>
      </p:sp>
      <p:sp>
        <p:nvSpPr>
          <p:cNvPr id="4" name="Slide Number Placeholder 3"/>
          <p:cNvSpPr>
            <a:spLocks noGrp="1"/>
          </p:cNvSpPr>
          <p:nvPr>
            <p:ph type="sldNum" sz="quarter" idx="5"/>
          </p:nvPr>
        </p:nvSpPr>
        <p:spPr/>
        <p:txBody>
          <a:bodyPr/>
          <a:lstStyle/>
          <a:p>
            <a:fld id="{90A8E9DC-D089-47BB-B1D2-DDC245D81140}" type="slidenum">
              <a:rPr lang="en-US" smtClean="0"/>
              <a:t>13</a:t>
            </a:fld>
            <a:endParaRPr lang="en-US"/>
          </a:p>
        </p:txBody>
      </p:sp>
    </p:spTree>
    <p:extLst>
      <p:ext uri="{BB962C8B-B14F-4D97-AF65-F5344CB8AC3E}">
        <p14:creationId xmlns:p14="http://schemas.microsoft.com/office/powerpoint/2010/main" val="921272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2CB8-3404-967E-57FE-793F3BC772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4724D0-5BBC-8DD9-ED4E-B11D3D477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00F709-4DC7-84C8-3013-8FC143575842}"/>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CA6B0224-AF35-9F04-B6E6-ECE5203F5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AFF0D-F452-8825-ED32-4B6628615F46}"/>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616796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E463-5F87-333E-7959-9FDA5B3C33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5FFAAA-0A6F-F925-3BA0-52307EA702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DB311-FC2D-BD01-409E-C556180209ED}"/>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E642C68B-2BB9-2D36-5565-03FEE4AFE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DFB9B-7662-2788-9A6D-048405E33279}"/>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60377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62CE29-5700-EC8E-27D7-2B3C249F23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80B96-5810-5D17-7B4A-1F110EE75B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4DE5F-AF7E-8738-AD73-CFD6A26D835B}"/>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675C1D41-7CAE-E26E-6C12-7D2A1C142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BAC4-4FF6-9A12-B564-89C86A2D91AC}"/>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200846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AE74-4D25-8B9D-9555-BE47E8712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143CB-716E-75F2-4AC3-B40017F36E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42D91-9D4E-8837-8831-5C415FD1AD70}"/>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43E462AA-77D1-36D9-8610-BE1566424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DF98A-C93F-14E9-3FBD-430932A6ECDE}"/>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1048094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11D4-DC34-A464-4D59-DF70DA86CB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2B744-BD8E-B73D-36FB-6745E158F9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E3C87D-BCEE-D1E2-567C-987B18548DF6}"/>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F4C60498-D53C-DE1C-2E8D-3548F7F2E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D47AF-60EF-C2AE-9B0E-66CA29F456D7}"/>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419924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1017-C701-FF34-9C39-95C7212FF7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C3620-57C4-218D-E49E-E1F230D860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831DA0-54BF-0A01-E02B-842318208C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6B74B7-4DF8-23BB-0982-350E7A740D09}"/>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6" name="Footer Placeholder 5">
            <a:extLst>
              <a:ext uri="{FF2B5EF4-FFF2-40B4-BE49-F238E27FC236}">
                <a16:creationId xmlns:a16="http://schemas.microsoft.com/office/drawing/2014/main" id="{766526DC-A990-FFC2-5821-100425420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43ECF-B4AD-2235-ECB6-43E4F0791C83}"/>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13377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CE05-C553-A7D5-501D-889BBF96FF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E25F8C-6910-7018-D8EA-85D4D1DC6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6D627-63E8-C468-EB76-3B0E9860A9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47BF62-A5C3-CE9F-C307-778C2573A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A397FD-AE04-DF9C-31A5-22B14C977F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4A0EE5-78EC-FB06-0186-0EA132B54D0F}"/>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8" name="Footer Placeholder 7">
            <a:extLst>
              <a:ext uri="{FF2B5EF4-FFF2-40B4-BE49-F238E27FC236}">
                <a16:creationId xmlns:a16="http://schemas.microsoft.com/office/drawing/2014/main" id="{5BC9CC83-071E-6990-4184-3856F439ED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651DED-5BB8-3C88-0CE4-24A0E2009E7C}"/>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14421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B405-1F10-4A8A-A3B9-60A94AE09B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8F39E6-0BCA-35F1-2D67-EF55567FFDA8}"/>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4" name="Footer Placeholder 3">
            <a:extLst>
              <a:ext uri="{FF2B5EF4-FFF2-40B4-BE49-F238E27FC236}">
                <a16:creationId xmlns:a16="http://schemas.microsoft.com/office/drawing/2014/main" id="{5A90081A-EAFB-6F41-3AE3-EAD650FEA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5E389B-D909-A865-BE6F-A23910D35860}"/>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370822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02CA54-EE85-8D14-C73B-F7CF5551AE8E}"/>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3" name="Footer Placeholder 2">
            <a:extLst>
              <a:ext uri="{FF2B5EF4-FFF2-40B4-BE49-F238E27FC236}">
                <a16:creationId xmlns:a16="http://schemas.microsoft.com/office/drawing/2014/main" id="{8BB075EC-05A4-24FA-C536-5E4C24C0A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A696F-CD36-0731-0B0E-76FC02120C15}"/>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42614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D6D1-FC20-6480-1BDD-CA6F54EF52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97A296-DE04-9F14-16A4-C04AA441D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0648DD-CFE6-6509-3235-736FD0762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5346A-810B-1F62-06FE-092055A616BD}"/>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6" name="Footer Placeholder 5">
            <a:extLst>
              <a:ext uri="{FF2B5EF4-FFF2-40B4-BE49-F238E27FC236}">
                <a16:creationId xmlns:a16="http://schemas.microsoft.com/office/drawing/2014/main" id="{BE8698A8-1A6C-9E35-CE0B-C2A5051A7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B567E-CF70-712E-8650-F4866CF324BF}"/>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200622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9823-A5F4-A5D3-5E8A-901863BCB7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FA64CE-55B2-403D-E265-69724AE9A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C0F47F-C99D-D2D5-9BD3-6AC25DADC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FCB06E-C6DF-F236-C614-3C9D47616F16}"/>
              </a:ext>
            </a:extLst>
          </p:cNvPr>
          <p:cNvSpPr>
            <a:spLocks noGrp="1"/>
          </p:cNvSpPr>
          <p:nvPr>
            <p:ph type="dt" sz="half" idx="10"/>
          </p:nvPr>
        </p:nvSpPr>
        <p:spPr/>
        <p:txBody>
          <a:bodyPr/>
          <a:lstStyle/>
          <a:p>
            <a:fld id="{C0AC0956-149D-4F34-9038-BC3D6B8C95F9}" type="datetimeFigureOut">
              <a:rPr lang="en-US" smtClean="0"/>
              <a:t>6/13/2024</a:t>
            </a:fld>
            <a:endParaRPr lang="en-US"/>
          </a:p>
        </p:txBody>
      </p:sp>
      <p:sp>
        <p:nvSpPr>
          <p:cNvPr id="6" name="Footer Placeholder 5">
            <a:extLst>
              <a:ext uri="{FF2B5EF4-FFF2-40B4-BE49-F238E27FC236}">
                <a16:creationId xmlns:a16="http://schemas.microsoft.com/office/drawing/2014/main" id="{6A357F11-4067-DFE0-BF19-AF5D51B21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AA4BB-C885-4B4E-7A8E-CDB3A9F11A8D}"/>
              </a:ext>
            </a:extLst>
          </p:cNvPr>
          <p:cNvSpPr>
            <a:spLocks noGrp="1"/>
          </p:cNvSpPr>
          <p:nvPr>
            <p:ph type="sldNum" sz="quarter" idx="12"/>
          </p:nvPr>
        </p:nvSpPr>
        <p:spPr/>
        <p:txBody>
          <a:bodyPr/>
          <a:lstStyle/>
          <a:p>
            <a:fld id="{36DBCCCE-0678-45FD-B00C-7D750F551D62}" type="slidenum">
              <a:rPr lang="en-US" smtClean="0"/>
              <a:t>‹#›</a:t>
            </a:fld>
            <a:endParaRPr lang="en-US"/>
          </a:p>
        </p:txBody>
      </p:sp>
    </p:spTree>
    <p:extLst>
      <p:ext uri="{BB962C8B-B14F-4D97-AF65-F5344CB8AC3E}">
        <p14:creationId xmlns:p14="http://schemas.microsoft.com/office/powerpoint/2010/main" val="273233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C2AF72-C05D-C02C-6C6A-2220461E2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EEC3A-3512-34C0-126E-1B2467D90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0F60C-8012-4F4D-9BFA-DBE5CEDB4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C0956-149D-4F34-9038-BC3D6B8C95F9}" type="datetimeFigureOut">
              <a:rPr lang="en-US" smtClean="0"/>
              <a:t>6/13/2024</a:t>
            </a:fld>
            <a:endParaRPr lang="en-US"/>
          </a:p>
        </p:txBody>
      </p:sp>
      <p:sp>
        <p:nvSpPr>
          <p:cNvPr id="5" name="Footer Placeholder 4">
            <a:extLst>
              <a:ext uri="{FF2B5EF4-FFF2-40B4-BE49-F238E27FC236}">
                <a16:creationId xmlns:a16="http://schemas.microsoft.com/office/drawing/2014/main" id="{B40E3A2F-8AE4-70EB-C173-34C3A7EBA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C9231A-EF4A-9EC0-A7F7-70E5103DB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BCCCE-0678-45FD-B00C-7D750F551D62}" type="slidenum">
              <a:rPr lang="en-US" smtClean="0"/>
              <a:t>‹#›</a:t>
            </a:fld>
            <a:endParaRPr lang="en-US"/>
          </a:p>
        </p:txBody>
      </p:sp>
    </p:spTree>
    <p:extLst>
      <p:ext uri="{BB962C8B-B14F-4D97-AF65-F5344CB8AC3E}">
        <p14:creationId xmlns:p14="http://schemas.microsoft.com/office/powerpoint/2010/main" val="1209769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learn.microsoft.com/en-us/windows/win32/api/synchapi/nf-synchapi-waitforsingleobject" TargetMode="External"/><Relationship Id="rId4" Type="http://schemas.openxmlformats.org/officeDocument/2006/relationships/hyperlink" Target="https://learn.microsoft.com/en-us/windows/win32/ap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learn.microsoft.com/en-us/windows/win32/api/memoryapi/nf-memoryapi-virtualalloc" TargetMode="External"/><Relationship Id="rId4" Type="http://schemas.openxmlformats.org/officeDocument/2006/relationships/hyperlink" Target="https://learn.microsoft.com/en-us/dotnet/api/system.runtime.interopservices.marshal.copy?view=net-8.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30.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10.png"/><Relationship Id="rId5" Type="http://schemas.openxmlformats.org/officeDocument/2006/relationships/image" Target="../media/image2.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3.gif"/></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hyperlink" Target="https://learn.microsoft.com/en-us/windows/win32/api/processthreadsapi/nf-processthreadsapi-createthread"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30.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10.png"/><Relationship Id="rId5" Type="http://schemas.openxmlformats.org/officeDocument/2006/relationships/image" Target="../media/image2.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3.gif"/></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6.gi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30.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10.png"/><Relationship Id="rId5" Type="http://schemas.openxmlformats.org/officeDocument/2006/relationships/image" Target="../media/image2.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3.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gif"/></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3.gif"/><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31.gif"/><Relationship Id="rId10" Type="http://schemas.openxmlformats.org/officeDocument/2006/relationships/image" Target="../media/image10.png"/><Relationship Id="rId4" Type="http://schemas.openxmlformats.org/officeDocument/2006/relationships/image" Target="../media/image2.gif"/><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B6AA-140F-1380-6B6D-C1E3A7DDF5C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2CD59B-7F5F-5FC5-EBC9-52AFC848B380}"/>
              </a:ext>
            </a:extLst>
          </p:cNvPr>
          <p:cNvSpPr>
            <a:spLocks noGrp="1"/>
          </p:cNvSpPr>
          <p:nvPr>
            <p:ph type="subTitle" idx="1"/>
          </p:nvPr>
        </p:nvSpPr>
        <p:spPr/>
        <p:txBody>
          <a:bodyPr/>
          <a:lstStyle/>
          <a:p>
            <a:endParaRPr lang="en-US"/>
          </a:p>
        </p:txBody>
      </p:sp>
      <p:pic>
        <p:nvPicPr>
          <p:cNvPr id="15" name="Picture 14" descr="A screenshot of a video game&#10;&#10;Description automatically generated">
            <a:extLst>
              <a:ext uri="{FF2B5EF4-FFF2-40B4-BE49-F238E27FC236}">
                <a16:creationId xmlns:a16="http://schemas.microsoft.com/office/drawing/2014/main" id="{DB150BFD-1DD6-9C80-FD93-8F13F601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Graphical user interface, application, circle&#10;&#10;Description automatically generated">
            <a:extLst>
              <a:ext uri="{FF2B5EF4-FFF2-40B4-BE49-F238E27FC236}">
                <a16:creationId xmlns:a16="http://schemas.microsoft.com/office/drawing/2014/main" id="{F07639F8-D5E7-12EF-D4B8-74AD35BDD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0542" y="-284162"/>
            <a:ext cx="4193458" cy="4193458"/>
          </a:xfrm>
          <a:prstGeom prst="rect">
            <a:avLst/>
          </a:prstGeom>
        </p:spPr>
      </p:pic>
      <p:pic>
        <p:nvPicPr>
          <p:cNvPr id="20" name="Picture 19" descr="Graphical user interface, application, circle&#10;&#10;Description automatically generated">
            <a:extLst>
              <a:ext uri="{FF2B5EF4-FFF2-40B4-BE49-F238E27FC236}">
                <a16:creationId xmlns:a16="http://schemas.microsoft.com/office/drawing/2014/main" id="{3B18737A-D010-71A9-F78A-CAC3B4B67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434"/>
            <a:ext cx="4193458" cy="4193458"/>
          </a:xfrm>
          <a:prstGeom prst="rect">
            <a:avLst/>
          </a:prstGeom>
        </p:spPr>
      </p:pic>
      <p:pic>
        <p:nvPicPr>
          <p:cNvPr id="17" name="Picture 16" descr="A picture containing text, silhouette, vector graphics&#10;&#10;Description automatically generated">
            <a:extLst>
              <a:ext uri="{FF2B5EF4-FFF2-40B4-BE49-F238E27FC236}">
                <a16:creationId xmlns:a16="http://schemas.microsoft.com/office/drawing/2014/main" id="{63FA77F8-B305-2EB7-F3A9-22B0A2C17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180" y="270809"/>
            <a:ext cx="9207820" cy="5195505"/>
          </a:xfrm>
          <a:prstGeom prst="rect">
            <a:avLst/>
          </a:prstGeom>
        </p:spPr>
      </p:pic>
      <p:sp>
        <p:nvSpPr>
          <p:cNvPr id="22" name="TextBox 21">
            <a:extLst>
              <a:ext uri="{FF2B5EF4-FFF2-40B4-BE49-F238E27FC236}">
                <a16:creationId xmlns:a16="http://schemas.microsoft.com/office/drawing/2014/main" id="{DCE4D5F6-E259-3A28-D6C9-37ECDFE00439}"/>
              </a:ext>
            </a:extLst>
          </p:cNvPr>
          <p:cNvSpPr txBox="1"/>
          <p:nvPr/>
        </p:nvSpPr>
        <p:spPr>
          <a:xfrm>
            <a:off x="3286750" y="2244036"/>
            <a:ext cx="7795285" cy="769441"/>
          </a:xfrm>
          <a:prstGeom prst="rect">
            <a:avLst/>
          </a:prstGeom>
          <a:noFill/>
        </p:spPr>
        <p:txBody>
          <a:bodyPr wrap="square" rtlCol="0">
            <a:spAutoFit/>
          </a:bodyPr>
          <a:lstStyle/>
          <a:p>
            <a:r>
              <a:rPr lang="en-US" sz="4400" b="1" dirty="0">
                <a:solidFill>
                  <a:srgbClr val="FEF418"/>
                </a:solidFill>
                <a:latin typeface="Spongeboy" pitchFamily="50" charset="0"/>
              </a:rPr>
              <a:t>The </a:t>
            </a:r>
            <a:r>
              <a:rPr lang="en-US" sz="4400" b="1" dirty="0" err="1">
                <a:solidFill>
                  <a:srgbClr val="FEF418"/>
                </a:solidFill>
                <a:latin typeface="Spongeboy" pitchFamily="50" charset="0"/>
              </a:rPr>
              <a:t>Krabby</a:t>
            </a:r>
            <a:r>
              <a:rPr lang="en-US" sz="4400" b="1" dirty="0">
                <a:solidFill>
                  <a:srgbClr val="FEF418"/>
                </a:solidFill>
                <a:latin typeface="Spongeboy" pitchFamily="50" charset="0"/>
              </a:rPr>
              <a:t> Patty Secret Recipe</a:t>
            </a:r>
          </a:p>
        </p:txBody>
      </p:sp>
      <p:pic>
        <p:nvPicPr>
          <p:cNvPr id="28" name="Picture 27">
            <a:extLst>
              <a:ext uri="{FF2B5EF4-FFF2-40B4-BE49-F238E27FC236}">
                <a16:creationId xmlns:a16="http://schemas.microsoft.com/office/drawing/2014/main" id="{B84CAFA7-C4DB-3A24-3B54-742943595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610" y="3060519"/>
            <a:ext cx="7021552" cy="1531263"/>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31522BAB-EB6C-9DB2-2AA1-A193AD3ED8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757" y="3110994"/>
            <a:ext cx="5220547" cy="3894246"/>
          </a:xfrm>
          <a:prstGeom prst="rect">
            <a:avLst/>
          </a:prstGeom>
        </p:spPr>
      </p:pic>
      <p:sp>
        <p:nvSpPr>
          <p:cNvPr id="29" name="TextBox 28">
            <a:extLst>
              <a:ext uri="{FF2B5EF4-FFF2-40B4-BE49-F238E27FC236}">
                <a16:creationId xmlns:a16="http://schemas.microsoft.com/office/drawing/2014/main" id="{28D894AB-0189-5717-B057-F937B07D96FF}"/>
              </a:ext>
            </a:extLst>
          </p:cNvPr>
          <p:cNvSpPr txBox="1"/>
          <p:nvPr/>
        </p:nvSpPr>
        <p:spPr>
          <a:xfrm>
            <a:off x="3770022" y="3281923"/>
            <a:ext cx="5752664" cy="954107"/>
          </a:xfrm>
          <a:prstGeom prst="rect">
            <a:avLst/>
          </a:prstGeom>
          <a:noFill/>
        </p:spPr>
        <p:txBody>
          <a:bodyPr wrap="none" rtlCol="0">
            <a:spAutoFit/>
          </a:bodyPr>
          <a:lstStyle/>
          <a:p>
            <a:pPr algn="ctr"/>
            <a:r>
              <a:rPr lang="en-US" sz="3600" dirty="0">
                <a:solidFill>
                  <a:schemeClr val="bg1"/>
                </a:solidFill>
                <a:latin typeface="Bob Sponge" panose="02000500000000000000" pitchFamily="2" charset="0"/>
              </a:rPr>
              <a:t>An Intro to Shellcode Running</a:t>
            </a:r>
          </a:p>
          <a:p>
            <a:pPr algn="ctr"/>
            <a:r>
              <a:rPr lang="en-US" sz="2000" dirty="0">
                <a:solidFill>
                  <a:schemeClr val="bg1"/>
                </a:solidFill>
                <a:latin typeface="Bob Sponge" panose="02000500000000000000" pitchFamily="2" charset="0"/>
              </a:rPr>
              <a:t>Live at </a:t>
            </a:r>
            <a:r>
              <a:rPr lang="en-US" sz="2000" b="1" dirty="0">
                <a:solidFill>
                  <a:schemeClr val="bg1"/>
                </a:solidFill>
                <a:latin typeface="Bob Sponge" panose="02000500000000000000" pitchFamily="2" charset="0"/>
              </a:rPr>
              <a:t>Neon Temple </a:t>
            </a:r>
            <a:r>
              <a:rPr lang="en-US" sz="2000" dirty="0">
                <a:solidFill>
                  <a:schemeClr val="bg1"/>
                </a:solidFill>
                <a:latin typeface="Bob Sponge" panose="02000500000000000000" pitchFamily="2" charset="0"/>
              </a:rPr>
              <a:t>with @</a:t>
            </a:r>
            <a:r>
              <a:rPr lang="en-US" sz="2000" b="1" dirty="0">
                <a:solidFill>
                  <a:schemeClr val="bg1"/>
                </a:solidFill>
                <a:latin typeface="Bob Sponge" panose="02000500000000000000" pitchFamily="2" charset="0"/>
              </a:rPr>
              <a:t>Disc0rdantMel0dy</a:t>
            </a:r>
          </a:p>
        </p:txBody>
      </p:sp>
      <p:pic>
        <p:nvPicPr>
          <p:cNvPr id="31" name="Picture 30">
            <a:extLst>
              <a:ext uri="{FF2B5EF4-FFF2-40B4-BE49-F238E27FC236}">
                <a16:creationId xmlns:a16="http://schemas.microsoft.com/office/drawing/2014/main" id="{16F9CBFA-14FE-E5E3-7CCA-51D7148C2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1544" y="4001371"/>
            <a:ext cx="670618" cy="755970"/>
          </a:xfrm>
          <a:prstGeom prst="rect">
            <a:avLst/>
          </a:prstGeom>
        </p:spPr>
      </p:pic>
      <p:pic>
        <p:nvPicPr>
          <p:cNvPr id="33" name="Picture 32">
            <a:extLst>
              <a:ext uri="{FF2B5EF4-FFF2-40B4-BE49-F238E27FC236}">
                <a16:creationId xmlns:a16="http://schemas.microsoft.com/office/drawing/2014/main" id="{AA540771-E241-14B8-B281-34185B1082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680" y="195514"/>
            <a:ext cx="1930840" cy="2070572"/>
          </a:xfrm>
          <a:prstGeom prst="rect">
            <a:avLst/>
          </a:prstGeom>
        </p:spPr>
      </p:pic>
      <p:pic>
        <p:nvPicPr>
          <p:cNvPr id="35" name="Picture 34">
            <a:extLst>
              <a:ext uri="{FF2B5EF4-FFF2-40B4-BE49-F238E27FC236}">
                <a16:creationId xmlns:a16="http://schemas.microsoft.com/office/drawing/2014/main" id="{9FF06EAF-7422-EE06-FEAC-1C4EB6269F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83501" y="4454077"/>
            <a:ext cx="2095978" cy="2362738"/>
          </a:xfrm>
          <a:prstGeom prst="rect">
            <a:avLst/>
          </a:prstGeom>
        </p:spPr>
      </p:pic>
      <p:pic>
        <p:nvPicPr>
          <p:cNvPr id="37" name="Picture 36">
            <a:extLst>
              <a:ext uri="{FF2B5EF4-FFF2-40B4-BE49-F238E27FC236}">
                <a16:creationId xmlns:a16="http://schemas.microsoft.com/office/drawing/2014/main" id="{2C2E8954-ECAA-9D49-3F36-A4D29F5A21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8448" y="-355448"/>
            <a:ext cx="2870854" cy="2756528"/>
          </a:xfrm>
          <a:prstGeom prst="rect">
            <a:avLst/>
          </a:prstGeom>
        </p:spPr>
      </p:pic>
      <p:pic>
        <p:nvPicPr>
          <p:cNvPr id="39" name="Picture 38">
            <a:extLst>
              <a:ext uri="{FF2B5EF4-FFF2-40B4-BE49-F238E27FC236}">
                <a16:creationId xmlns:a16="http://schemas.microsoft.com/office/drawing/2014/main" id="{0DE2A0A4-6FC8-1134-D1DD-9B854242FA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3192" y="2285221"/>
            <a:ext cx="1092449" cy="1219478"/>
          </a:xfrm>
          <a:prstGeom prst="rect">
            <a:avLst/>
          </a:prstGeom>
        </p:spPr>
      </p:pic>
      <p:pic>
        <p:nvPicPr>
          <p:cNvPr id="41" name="Picture 40">
            <a:extLst>
              <a:ext uri="{FF2B5EF4-FFF2-40B4-BE49-F238E27FC236}">
                <a16:creationId xmlns:a16="http://schemas.microsoft.com/office/drawing/2014/main" id="{9A2929A9-591E-9524-08A8-AE4108B640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48457" y="4614286"/>
            <a:ext cx="1943543" cy="2070572"/>
          </a:xfrm>
          <a:prstGeom prst="rect">
            <a:avLst/>
          </a:prstGeom>
        </p:spPr>
      </p:pic>
    </p:spTree>
    <p:extLst>
      <p:ext uri="{BB962C8B-B14F-4D97-AF65-F5344CB8AC3E}">
        <p14:creationId xmlns:p14="http://schemas.microsoft.com/office/powerpoint/2010/main" val="681281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EE885078-B466-C4E4-6D7B-3AB390E30F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15" name="Picture 14" descr="Graphical user interface, application, circle&#10;&#10;Description automatically generated">
            <a:extLst>
              <a:ext uri="{FF2B5EF4-FFF2-40B4-BE49-F238E27FC236}">
                <a16:creationId xmlns:a16="http://schemas.microsoft.com/office/drawing/2014/main" id="{8F3B48F9-6704-0EEC-25B7-4ECE77CF1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5782" y="1934974"/>
            <a:ext cx="4193458" cy="4193458"/>
          </a:xfrm>
          <a:prstGeom prst="rect">
            <a:avLst/>
          </a:prstGeom>
        </p:spPr>
      </p:pic>
      <p:pic>
        <p:nvPicPr>
          <p:cNvPr id="16" name="Picture 15" descr="Graphical user interface, application, circle&#10;&#10;Description automatically generated">
            <a:extLst>
              <a:ext uri="{FF2B5EF4-FFF2-40B4-BE49-F238E27FC236}">
                <a16:creationId xmlns:a16="http://schemas.microsoft.com/office/drawing/2014/main" id="{6546E79F-36F1-7AFC-E0DE-4BA33E1C8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434"/>
            <a:ext cx="4193458" cy="4193458"/>
          </a:xfrm>
          <a:prstGeom prst="rect">
            <a:avLst/>
          </a:prstGeom>
        </p:spPr>
      </p:pic>
      <p:sp>
        <p:nvSpPr>
          <p:cNvPr id="6" name="Rectangle: Rounded Corners 5">
            <a:extLst>
              <a:ext uri="{FF2B5EF4-FFF2-40B4-BE49-F238E27FC236}">
                <a16:creationId xmlns:a16="http://schemas.microsoft.com/office/drawing/2014/main" id="{402271AE-8B56-69E1-B6E9-39402FA634AE}"/>
              </a:ext>
            </a:extLst>
          </p:cNvPr>
          <p:cNvSpPr/>
          <p:nvPr/>
        </p:nvSpPr>
        <p:spPr>
          <a:xfrm>
            <a:off x="1548580" y="420329"/>
            <a:ext cx="10102645" cy="6017342"/>
          </a:xfrm>
          <a:prstGeom prst="round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blue body of water&#10;&#10;Description automatically generated with low confidence">
            <a:extLst>
              <a:ext uri="{FF2B5EF4-FFF2-40B4-BE49-F238E27FC236}">
                <a16:creationId xmlns:a16="http://schemas.microsoft.com/office/drawing/2014/main" id="{62D8A672-5CB1-50A0-BA96-0DEEE147D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545" y="0"/>
            <a:ext cx="7021552" cy="1593150"/>
          </a:xfrm>
          <a:prstGeom prst="rect">
            <a:avLst/>
          </a:prstGeom>
        </p:spPr>
      </p:pic>
      <p:sp>
        <p:nvSpPr>
          <p:cNvPr id="10" name="TextBox 9">
            <a:extLst>
              <a:ext uri="{FF2B5EF4-FFF2-40B4-BE49-F238E27FC236}">
                <a16:creationId xmlns:a16="http://schemas.microsoft.com/office/drawing/2014/main" id="{E6850835-F03C-AC85-06A5-36E4D1DFFAE1}"/>
              </a:ext>
            </a:extLst>
          </p:cNvPr>
          <p:cNvSpPr txBox="1"/>
          <p:nvPr/>
        </p:nvSpPr>
        <p:spPr>
          <a:xfrm>
            <a:off x="5615278" y="473409"/>
            <a:ext cx="6035947" cy="646331"/>
          </a:xfrm>
          <a:prstGeom prst="rect">
            <a:avLst/>
          </a:prstGeom>
          <a:noFill/>
        </p:spPr>
        <p:txBody>
          <a:bodyPr wrap="square" rtlCol="0">
            <a:spAutoFit/>
          </a:bodyPr>
          <a:lstStyle/>
          <a:p>
            <a:r>
              <a:rPr lang="en-US" sz="3600" dirty="0">
                <a:solidFill>
                  <a:srgbClr val="FEF418"/>
                </a:solidFill>
                <a:latin typeface="Spongeboy" pitchFamily="50" charset="0"/>
              </a:rPr>
              <a:t>Five Minute Windows Internals</a:t>
            </a:r>
          </a:p>
        </p:txBody>
      </p:sp>
      <p:sp>
        <p:nvSpPr>
          <p:cNvPr id="12" name="TextBox 11">
            <a:extLst>
              <a:ext uri="{FF2B5EF4-FFF2-40B4-BE49-F238E27FC236}">
                <a16:creationId xmlns:a16="http://schemas.microsoft.com/office/drawing/2014/main" id="{E6FD7279-51F1-EA90-B2D6-33B8E1C91D57}"/>
              </a:ext>
            </a:extLst>
          </p:cNvPr>
          <p:cNvSpPr txBox="1"/>
          <p:nvPr/>
        </p:nvSpPr>
        <p:spPr>
          <a:xfrm>
            <a:off x="2827283" y="1593150"/>
            <a:ext cx="8556996" cy="4893647"/>
          </a:xfrm>
          <a:prstGeom prst="rect">
            <a:avLst/>
          </a:prstGeom>
          <a:noFill/>
        </p:spPr>
        <p:txBody>
          <a:bodyPr wrap="square" rtlCol="0">
            <a:spAutoFit/>
          </a:bodyPr>
          <a:lstStyle/>
          <a:p>
            <a:pPr algn="ctr"/>
            <a:r>
              <a:rPr lang="en-US" sz="2400" b="1" dirty="0">
                <a:latin typeface="Bob Sponge" panose="02000500000000000000" pitchFamily="2" charset="0"/>
              </a:rPr>
              <a:t>Windows OS’s (really ALL OS’s) are basically divided into two logical spaces (or scopes)</a:t>
            </a:r>
          </a:p>
          <a:p>
            <a:r>
              <a:rPr lang="en-US" sz="2400" b="1" dirty="0">
                <a:latin typeface="Bob Sponge" panose="02000500000000000000" pitchFamily="2" charset="0"/>
              </a:rPr>
              <a:t>Userland:</a:t>
            </a:r>
          </a:p>
          <a:p>
            <a:pPr marL="342900" indent="-342900">
              <a:buFont typeface="Arial" panose="020B0604020202020204" pitchFamily="34" charset="0"/>
              <a:buChar char="•"/>
            </a:pPr>
            <a:r>
              <a:rPr lang="en-US" sz="2400" dirty="0">
                <a:latin typeface="Bob Sponge" panose="02000500000000000000" pitchFamily="2" charset="0"/>
              </a:rPr>
              <a:t>This is the space you traditionally think of when you think of an OS.  </a:t>
            </a:r>
          </a:p>
          <a:p>
            <a:pPr marL="342900" indent="-342900">
              <a:buFont typeface="Arial" panose="020B0604020202020204" pitchFamily="34" charset="0"/>
              <a:buChar char="•"/>
            </a:pPr>
            <a:r>
              <a:rPr lang="en-US" sz="2400" dirty="0">
                <a:latin typeface="Bob Sponge" panose="02000500000000000000" pitchFamily="2" charset="0"/>
              </a:rPr>
              <a:t>The GUI and all external applications run in this space.</a:t>
            </a:r>
          </a:p>
          <a:p>
            <a:r>
              <a:rPr lang="en-US" sz="2400" b="1" dirty="0">
                <a:latin typeface="Bob Sponge" panose="02000500000000000000" pitchFamily="2" charset="0"/>
              </a:rPr>
              <a:t>Kernel:</a:t>
            </a:r>
          </a:p>
          <a:p>
            <a:pPr marL="342900" indent="-342900">
              <a:buFont typeface="Arial" panose="020B0604020202020204" pitchFamily="34" charset="0"/>
              <a:buChar char="•"/>
            </a:pPr>
            <a:r>
              <a:rPr lang="en-US" sz="2400" dirty="0">
                <a:latin typeface="Bob Sponge" panose="02000500000000000000" pitchFamily="2" charset="0"/>
              </a:rPr>
              <a:t>This is where the OS does all its internal calls.  </a:t>
            </a:r>
          </a:p>
          <a:p>
            <a:pPr marL="342900" indent="-342900">
              <a:buFont typeface="Arial" panose="020B0604020202020204" pitchFamily="34" charset="0"/>
              <a:buChar char="•"/>
            </a:pPr>
            <a:r>
              <a:rPr lang="en-US" sz="2400" dirty="0">
                <a:latin typeface="Bob Sponge" panose="02000500000000000000" pitchFamily="2" charset="0"/>
              </a:rPr>
              <a:t>The security rules of the OS state that userland CANNOT interact with the Kernel directly.</a:t>
            </a:r>
          </a:p>
          <a:p>
            <a:endParaRPr lang="en-US" sz="2400" dirty="0">
              <a:latin typeface="Bob Sponge" panose="02000500000000000000" pitchFamily="2" charset="0"/>
            </a:endParaRPr>
          </a:p>
          <a:p>
            <a:pPr algn="ctr"/>
            <a:r>
              <a:rPr lang="en-US" sz="2400" b="1" dirty="0">
                <a:latin typeface="Bob Sponge" panose="02000500000000000000" pitchFamily="2" charset="0"/>
              </a:rPr>
              <a:t>Windows only SUPPORTS applications interacting with the Kernel through specific APIs defined in Kernel32.dll</a:t>
            </a:r>
          </a:p>
        </p:txBody>
      </p:sp>
      <p:pic>
        <p:nvPicPr>
          <p:cNvPr id="14" name="Picture 13" descr="A picture containing text&#10;&#10;Description automatically generated">
            <a:extLst>
              <a:ext uri="{FF2B5EF4-FFF2-40B4-BE49-F238E27FC236}">
                <a16:creationId xmlns:a16="http://schemas.microsoft.com/office/drawing/2014/main" id="{39B9917D-830C-2814-0BF8-0C6285840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04655" y="1771036"/>
            <a:ext cx="4876800" cy="4876800"/>
          </a:xfrm>
          <a:prstGeom prst="rect">
            <a:avLst/>
          </a:prstGeom>
        </p:spPr>
      </p:pic>
    </p:spTree>
    <p:extLst>
      <p:ext uri="{BB962C8B-B14F-4D97-AF65-F5344CB8AC3E}">
        <p14:creationId xmlns:p14="http://schemas.microsoft.com/office/powerpoint/2010/main" val="26158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FB7CA58-6888-51EE-26FE-8D1B541ED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930D6F2F-3AEE-0E6C-52A7-230FFCB57C35}"/>
              </a:ext>
            </a:extLst>
          </p:cNvPr>
          <p:cNvSpPr/>
          <p:nvPr/>
        </p:nvSpPr>
        <p:spPr>
          <a:xfrm>
            <a:off x="658761" y="501445"/>
            <a:ext cx="10869562" cy="5884607"/>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ob Sponge" panose="02000500000000000000" pitchFamily="2" charset="0"/>
              </a:rPr>
              <a:t>You can find all the available windows API calls on </a:t>
            </a:r>
            <a:r>
              <a:rPr lang="en-US" sz="2800" dirty="0" err="1">
                <a:solidFill>
                  <a:schemeClr val="tx1"/>
                </a:solidFill>
                <a:latin typeface="Bob Sponge" panose="02000500000000000000" pitchFamily="2" charset="0"/>
              </a:rPr>
              <a:t>Technet</a:t>
            </a:r>
            <a:endParaRPr lang="en-US" sz="2800" dirty="0">
              <a:solidFill>
                <a:schemeClr val="tx1"/>
              </a:solidFill>
              <a:latin typeface="Bob Sponge" panose="02000500000000000000" pitchFamily="2" charset="0"/>
            </a:endParaRPr>
          </a:p>
          <a:p>
            <a:pPr algn="ctr"/>
            <a:r>
              <a:rPr lang="en-US" sz="2800" dirty="0">
                <a:solidFill>
                  <a:schemeClr val="tx1"/>
                </a:solidFill>
                <a:latin typeface="Bob Sponge" panose="02000500000000000000" pitchFamily="2" charset="0"/>
                <a:hlinkClick r:id="rId4"/>
              </a:rPr>
              <a:t>https://learn.microsoft.com/en-us/windows/win32/api/</a:t>
            </a:r>
            <a:endParaRPr lang="en-US" sz="2800" dirty="0">
              <a:solidFill>
                <a:schemeClr val="tx1"/>
              </a:solidFill>
              <a:latin typeface="Bob Sponge" panose="02000500000000000000" pitchFamily="2" charset="0"/>
            </a:endParaRPr>
          </a:p>
          <a:p>
            <a:pPr algn="ctr"/>
            <a:endParaRPr lang="en-US" sz="2800" dirty="0">
              <a:solidFill>
                <a:schemeClr val="tx1"/>
              </a:solidFill>
              <a:latin typeface="Bob Sponge" panose="02000500000000000000" pitchFamily="2" charset="0"/>
            </a:endParaRPr>
          </a:p>
          <a:p>
            <a:pPr algn="ctr"/>
            <a:endParaRPr lang="en-US" sz="2800" dirty="0">
              <a:solidFill>
                <a:schemeClr val="tx1"/>
              </a:solidFill>
              <a:latin typeface="Bob Sponge" panose="02000500000000000000" pitchFamily="2" charset="0"/>
            </a:endParaRPr>
          </a:p>
          <a:p>
            <a:pPr algn="ctr"/>
            <a:r>
              <a:rPr lang="en-US" sz="2800" dirty="0">
                <a:solidFill>
                  <a:schemeClr val="tx1"/>
                </a:solidFill>
                <a:latin typeface="Bob Sponge" panose="02000500000000000000" pitchFamily="2" charset="0"/>
              </a:rPr>
              <a:t>Let’s look at a simple one we are going to use later…</a:t>
            </a:r>
          </a:p>
          <a:p>
            <a:pPr algn="ctr"/>
            <a:endParaRPr lang="en-US" sz="2800" dirty="0">
              <a:solidFill>
                <a:schemeClr val="tx1"/>
              </a:solidFill>
              <a:latin typeface="Bob Sponge" panose="02000500000000000000" pitchFamily="2" charset="0"/>
            </a:endParaRPr>
          </a:p>
          <a:p>
            <a:pPr algn="ctr"/>
            <a:r>
              <a:rPr lang="en-US" sz="2800" dirty="0">
                <a:solidFill>
                  <a:schemeClr val="tx1"/>
                </a:solidFill>
                <a:latin typeface="Bob Sponge" panose="02000500000000000000" pitchFamily="2" charset="0"/>
                <a:hlinkClick r:id="rId5"/>
              </a:rPr>
              <a:t>https://learn.microsoft.com/en-us/windows/win32/api/synchapi/nf-synchapi-waitforsingleobject</a:t>
            </a:r>
            <a:endParaRPr lang="en-US" sz="2800" dirty="0">
              <a:solidFill>
                <a:schemeClr val="tx1"/>
              </a:solidFill>
              <a:latin typeface="Bob Sponge" panose="02000500000000000000" pitchFamily="2" charset="0"/>
            </a:endParaRPr>
          </a:p>
          <a:p>
            <a:pPr algn="ctr"/>
            <a:endParaRPr lang="en-US" sz="2800" dirty="0">
              <a:solidFill>
                <a:schemeClr val="tx1"/>
              </a:solidFill>
              <a:latin typeface="Bob Sponge" panose="02000500000000000000" pitchFamily="2" charset="0"/>
            </a:endParaRPr>
          </a:p>
        </p:txBody>
      </p:sp>
      <p:pic>
        <p:nvPicPr>
          <p:cNvPr id="8" name="Picture 7" descr="A blue body of water&#10;&#10;Description automatically generated with low confidence">
            <a:extLst>
              <a:ext uri="{FF2B5EF4-FFF2-40B4-BE49-F238E27FC236}">
                <a16:creationId xmlns:a16="http://schemas.microsoft.com/office/drawing/2014/main" id="{79A92C8A-CEFC-3212-338E-607BB00B0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766" y="140109"/>
            <a:ext cx="7021552" cy="1393723"/>
          </a:xfrm>
          <a:prstGeom prst="rect">
            <a:avLst/>
          </a:prstGeom>
        </p:spPr>
      </p:pic>
      <p:sp>
        <p:nvSpPr>
          <p:cNvPr id="9" name="TextBox 8">
            <a:extLst>
              <a:ext uri="{FF2B5EF4-FFF2-40B4-BE49-F238E27FC236}">
                <a16:creationId xmlns:a16="http://schemas.microsoft.com/office/drawing/2014/main" id="{F3C271F3-4D80-95F0-349F-76AC71D1641E}"/>
              </a:ext>
            </a:extLst>
          </p:cNvPr>
          <p:cNvSpPr txBox="1"/>
          <p:nvPr/>
        </p:nvSpPr>
        <p:spPr>
          <a:xfrm>
            <a:off x="5004493" y="452249"/>
            <a:ext cx="2178097" cy="769441"/>
          </a:xfrm>
          <a:prstGeom prst="rect">
            <a:avLst/>
          </a:prstGeom>
          <a:noFill/>
        </p:spPr>
        <p:txBody>
          <a:bodyPr wrap="none" rtlCol="0">
            <a:spAutoFit/>
          </a:bodyPr>
          <a:lstStyle/>
          <a:p>
            <a:r>
              <a:rPr lang="en-US" sz="4400" dirty="0">
                <a:solidFill>
                  <a:schemeClr val="bg1"/>
                </a:solidFill>
                <a:latin typeface="Spongeboy" pitchFamily="50" charset="0"/>
              </a:rPr>
              <a:t>RTFM…..</a:t>
            </a:r>
          </a:p>
        </p:txBody>
      </p:sp>
      <p:pic>
        <p:nvPicPr>
          <p:cNvPr id="11" name="Picture 10" descr="Shape&#10;&#10;Description automatically generated with low confidence">
            <a:extLst>
              <a:ext uri="{FF2B5EF4-FFF2-40B4-BE49-F238E27FC236}">
                <a16:creationId xmlns:a16="http://schemas.microsoft.com/office/drawing/2014/main" id="{21DEC765-0ECC-8D6A-B036-FA74CE1A89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072" y="0"/>
            <a:ext cx="3429781" cy="68580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D62D8737-D8BB-2ED4-4E1D-C61B58C5ED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507" y="1037303"/>
            <a:ext cx="3429781" cy="68580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0CDF600D-31F6-2B95-65A2-990B557CA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071" y="836970"/>
            <a:ext cx="3429781" cy="6858000"/>
          </a:xfrm>
          <a:prstGeom prst="rect">
            <a:avLst/>
          </a:prstGeom>
        </p:spPr>
      </p:pic>
      <p:pic>
        <p:nvPicPr>
          <p:cNvPr id="15" name="Picture 14">
            <a:extLst>
              <a:ext uri="{FF2B5EF4-FFF2-40B4-BE49-F238E27FC236}">
                <a16:creationId xmlns:a16="http://schemas.microsoft.com/office/drawing/2014/main" id="{B9F23C65-B8AF-F072-6F91-D7738269A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75757">
            <a:off x="7616295" y="2443955"/>
            <a:ext cx="5303402" cy="4783885"/>
          </a:xfrm>
          <a:prstGeom prst="rect">
            <a:avLst/>
          </a:prstGeom>
        </p:spPr>
      </p:pic>
    </p:spTree>
    <p:extLst>
      <p:ext uri="{BB962C8B-B14F-4D97-AF65-F5344CB8AC3E}">
        <p14:creationId xmlns:p14="http://schemas.microsoft.com/office/powerpoint/2010/main" val="6245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toy, birthday, clipart&#10;&#10;Description automatically generated">
            <a:extLst>
              <a:ext uri="{FF2B5EF4-FFF2-40B4-BE49-F238E27FC236}">
                <a16:creationId xmlns:a16="http://schemas.microsoft.com/office/drawing/2014/main" id="{C5A46C5F-0999-5119-8B99-0BBB565E8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192001" cy="6858001"/>
          </a:xfrm>
        </p:spPr>
      </p:pic>
      <p:grpSp>
        <p:nvGrpSpPr>
          <p:cNvPr id="10" name="Group 9">
            <a:extLst>
              <a:ext uri="{FF2B5EF4-FFF2-40B4-BE49-F238E27FC236}">
                <a16:creationId xmlns:a16="http://schemas.microsoft.com/office/drawing/2014/main" id="{8286F64A-8516-2541-DE2C-6BF01DA557EA}"/>
              </a:ext>
            </a:extLst>
          </p:cNvPr>
          <p:cNvGrpSpPr/>
          <p:nvPr/>
        </p:nvGrpSpPr>
        <p:grpSpPr>
          <a:xfrm>
            <a:off x="2536723" y="532895"/>
            <a:ext cx="9129250" cy="2964733"/>
            <a:chOff x="2433485" y="625076"/>
            <a:chExt cx="9129250" cy="2964733"/>
          </a:xfrm>
        </p:grpSpPr>
        <p:sp>
          <p:nvSpPr>
            <p:cNvPr id="6" name="Rectangle 5">
              <a:extLst>
                <a:ext uri="{FF2B5EF4-FFF2-40B4-BE49-F238E27FC236}">
                  <a16:creationId xmlns:a16="http://schemas.microsoft.com/office/drawing/2014/main" id="{BDB762C0-3991-1861-7EC3-167D2F2A0BEF}"/>
                </a:ext>
              </a:extLst>
            </p:cNvPr>
            <p:cNvSpPr/>
            <p:nvPr/>
          </p:nvSpPr>
          <p:spPr>
            <a:xfrm>
              <a:off x="4483510" y="625076"/>
              <a:ext cx="7079225" cy="70792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pongeboy" pitchFamily="50" charset="0"/>
                </a:rPr>
                <a:t>Step 3 – Copy Shellcode to Memory – </a:t>
              </a:r>
              <a:r>
                <a:rPr lang="en-US" sz="2400" b="1" dirty="0" err="1">
                  <a:solidFill>
                    <a:schemeClr val="tx1"/>
                  </a:solidFill>
                  <a:latin typeface="Spongeboy" pitchFamily="50" charset="0"/>
                </a:rPr>
                <a:t>Marshal.Copy</a:t>
              </a:r>
              <a:endParaRPr lang="en-US" sz="2400" b="1" dirty="0">
                <a:solidFill>
                  <a:schemeClr val="tx1"/>
                </a:solidFill>
                <a:latin typeface="Spongeboy" pitchFamily="50" charset="0"/>
              </a:endParaRPr>
            </a:p>
          </p:txBody>
        </p:sp>
        <p:sp>
          <p:nvSpPr>
            <p:cNvPr id="7" name="Rectangle 6">
              <a:extLst>
                <a:ext uri="{FF2B5EF4-FFF2-40B4-BE49-F238E27FC236}">
                  <a16:creationId xmlns:a16="http://schemas.microsoft.com/office/drawing/2014/main" id="{55A6F498-25F4-79DA-19D4-F0D4874E5CEE}"/>
                </a:ext>
              </a:extLst>
            </p:cNvPr>
            <p:cNvSpPr/>
            <p:nvPr/>
          </p:nvSpPr>
          <p:spPr>
            <a:xfrm>
              <a:off x="2433485" y="1500960"/>
              <a:ext cx="9129250" cy="20888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ob Sponge" panose="02000500000000000000" pitchFamily="2" charset="0"/>
                </a:rPr>
                <a:t>This API call also requires 4 parameters:</a:t>
              </a:r>
            </a:p>
            <a:p>
              <a:pPr marL="457200" indent="-457200">
                <a:buFont typeface="+mj-lt"/>
                <a:buAutoNum type="arabicPeriod"/>
              </a:pPr>
              <a:r>
                <a:rPr lang="en-US" sz="2000" dirty="0">
                  <a:solidFill>
                    <a:schemeClr val="tx1"/>
                  </a:solidFill>
                  <a:latin typeface="Bob Sponge" panose="02000500000000000000" pitchFamily="2" charset="0"/>
                </a:rPr>
                <a:t>A source array of bytes to copy from</a:t>
              </a:r>
            </a:p>
            <a:p>
              <a:pPr marL="457200" indent="-457200">
                <a:buFont typeface="+mj-lt"/>
                <a:buAutoNum type="arabicPeriod"/>
              </a:pPr>
              <a:r>
                <a:rPr lang="en-US" sz="2000" dirty="0">
                  <a:solidFill>
                    <a:schemeClr val="tx1"/>
                  </a:solidFill>
                  <a:latin typeface="Bob Sponge" panose="02000500000000000000" pitchFamily="2" charset="0"/>
                </a:rPr>
                <a:t>A start index of that array (usually 0 to start from beginning).</a:t>
              </a:r>
            </a:p>
            <a:p>
              <a:pPr marL="457200" indent="-457200">
                <a:buFont typeface="+mj-lt"/>
                <a:buAutoNum type="arabicPeriod"/>
              </a:pPr>
              <a:r>
                <a:rPr lang="en-US" sz="2000" dirty="0">
                  <a:solidFill>
                    <a:schemeClr val="tx1"/>
                  </a:solidFill>
                  <a:latin typeface="Bob Sponge" panose="02000500000000000000" pitchFamily="2" charset="0"/>
                </a:rPr>
                <a:t>A pointer to an allocated memory destination</a:t>
              </a:r>
            </a:p>
            <a:p>
              <a:pPr marL="457200" indent="-457200">
                <a:buFont typeface="+mj-lt"/>
                <a:buAutoNum type="arabicPeriod"/>
              </a:pPr>
              <a:r>
                <a:rPr lang="en-US" sz="2000" dirty="0">
                  <a:solidFill>
                    <a:schemeClr val="tx1"/>
                  </a:solidFill>
                  <a:latin typeface="Bob Sponge" panose="02000500000000000000" pitchFamily="2" charset="0"/>
                </a:rPr>
                <a:t>The length of the SOURCE array to be copied to destination</a:t>
              </a:r>
              <a:endParaRPr lang="en-US" sz="1400" dirty="0">
                <a:solidFill>
                  <a:schemeClr val="tx1"/>
                </a:solidFill>
                <a:latin typeface="Bob Sponge" panose="02000500000000000000" pitchFamily="2" charset="0"/>
              </a:endParaRPr>
            </a:p>
            <a:p>
              <a:pPr algn="ctr"/>
              <a:r>
                <a:rPr lang="en-US" sz="1400" dirty="0">
                  <a:solidFill>
                    <a:schemeClr val="tx1"/>
                  </a:solidFill>
                  <a:latin typeface="Bob Sponge" panose="02000500000000000000" pitchFamily="2" charset="0"/>
                  <a:hlinkClick r:id="rId4"/>
                </a:rPr>
                <a:t>https://learn.microsoft.com/en-us/dotnet/api/system.runtime.interopservices.marshal.copy?view=net-8.0</a:t>
              </a:r>
              <a:r>
                <a:rPr lang="en-US" sz="1400" dirty="0">
                  <a:solidFill>
                    <a:schemeClr val="tx1"/>
                  </a:solidFill>
                  <a:latin typeface="Bob Sponge" panose="02000500000000000000" pitchFamily="2" charset="0"/>
                </a:rPr>
                <a:t> </a:t>
              </a:r>
            </a:p>
            <a:p>
              <a:pPr marL="457200" indent="-457200">
                <a:buFont typeface="+mj-lt"/>
                <a:buAutoNum type="arabicPeriod"/>
              </a:pPr>
              <a:endParaRPr lang="en-US" sz="2000" dirty="0">
                <a:solidFill>
                  <a:schemeClr val="tx1"/>
                </a:solidFill>
                <a:latin typeface="Bob Sponge" panose="02000500000000000000" pitchFamily="2" charset="0"/>
              </a:endParaRPr>
            </a:p>
          </p:txBody>
        </p:sp>
      </p:grpSp>
      <p:grpSp>
        <p:nvGrpSpPr>
          <p:cNvPr id="11" name="Group 10">
            <a:extLst>
              <a:ext uri="{FF2B5EF4-FFF2-40B4-BE49-F238E27FC236}">
                <a16:creationId xmlns:a16="http://schemas.microsoft.com/office/drawing/2014/main" id="{1EE2EC0D-CFE7-BE50-D07F-86E321418E84}"/>
              </a:ext>
            </a:extLst>
          </p:cNvPr>
          <p:cNvGrpSpPr/>
          <p:nvPr/>
        </p:nvGrpSpPr>
        <p:grpSpPr>
          <a:xfrm>
            <a:off x="860323" y="3665589"/>
            <a:ext cx="9129250" cy="2943029"/>
            <a:chOff x="1317523" y="3538382"/>
            <a:chExt cx="9129250" cy="2943029"/>
          </a:xfrm>
        </p:grpSpPr>
        <p:sp>
          <p:nvSpPr>
            <p:cNvPr id="8" name="Rectangle 7">
              <a:extLst>
                <a:ext uri="{FF2B5EF4-FFF2-40B4-BE49-F238E27FC236}">
                  <a16:creationId xmlns:a16="http://schemas.microsoft.com/office/drawing/2014/main" id="{18071E6A-14EE-5181-CE64-2CCB8996FB37}"/>
                </a:ext>
              </a:extLst>
            </p:cNvPr>
            <p:cNvSpPr/>
            <p:nvPr/>
          </p:nvSpPr>
          <p:spPr>
            <a:xfrm>
              <a:off x="1317523" y="3538382"/>
              <a:ext cx="7079225" cy="70792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pongeboy" pitchFamily="50" charset="0"/>
                </a:rPr>
                <a:t>Step 2 – Allocate Memory – </a:t>
              </a:r>
              <a:r>
                <a:rPr lang="en-US" sz="2400" b="1" dirty="0" err="1">
                  <a:solidFill>
                    <a:schemeClr val="tx1"/>
                  </a:solidFill>
                  <a:latin typeface="Spongeboy" pitchFamily="50" charset="0"/>
                </a:rPr>
                <a:t>VirtualAlloc</a:t>
              </a:r>
              <a:r>
                <a:rPr lang="en-US" sz="2400" b="1" dirty="0">
                  <a:solidFill>
                    <a:schemeClr val="tx1"/>
                  </a:solidFill>
                  <a:latin typeface="Spongeboy" pitchFamily="50" charset="0"/>
                </a:rPr>
                <a:t>  </a:t>
              </a:r>
            </a:p>
          </p:txBody>
        </p:sp>
        <p:sp>
          <p:nvSpPr>
            <p:cNvPr id="9" name="Rectangle 8">
              <a:extLst>
                <a:ext uri="{FF2B5EF4-FFF2-40B4-BE49-F238E27FC236}">
                  <a16:creationId xmlns:a16="http://schemas.microsoft.com/office/drawing/2014/main" id="{F2D4B20B-8856-C6EE-40C0-345D8367D249}"/>
                </a:ext>
              </a:extLst>
            </p:cNvPr>
            <p:cNvSpPr/>
            <p:nvPr/>
          </p:nvSpPr>
          <p:spPr>
            <a:xfrm>
              <a:off x="1317523" y="4392561"/>
              <a:ext cx="9129250" cy="208885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ob Sponge" panose="02000500000000000000" pitchFamily="2" charset="0"/>
                </a:rPr>
                <a:t>This API call requires 4 parameters:</a:t>
              </a:r>
            </a:p>
            <a:p>
              <a:pPr marL="457200" indent="-457200">
                <a:buFont typeface="+mj-lt"/>
                <a:buAutoNum type="arabicPeriod"/>
              </a:pPr>
              <a:r>
                <a:rPr lang="en-US" sz="2000" dirty="0">
                  <a:solidFill>
                    <a:schemeClr val="tx1"/>
                  </a:solidFill>
                  <a:latin typeface="Bob Sponge" panose="02000500000000000000" pitchFamily="2" charset="0"/>
                </a:rPr>
                <a:t>Base address of the allocated memory region.</a:t>
              </a:r>
            </a:p>
            <a:p>
              <a:pPr marL="457200" indent="-457200">
                <a:buFont typeface="+mj-lt"/>
                <a:buAutoNum type="arabicPeriod"/>
              </a:pPr>
              <a:r>
                <a:rPr lang="en-US" sz="2000" dirty="0">
                  <a:solidFill>
                    <a:schemeClr val="tx1"/>
                  </a:solidFill>
                  <a:latin typeface="Bob Sponge" panose="02000500000000000000" pitchFamily="2" charset="0"/>
                </a:rPr>
                <a:t>Size of space to be allocated.</a:t>
              </a:r>
            </a:p>
            <a:p>
              <a:pPr marL="457200" indent="-457200">
                <a:buFont typeface="+mj-lt"/>
                <a:buAutoNum type="arabicPeriod"/>
              </a:pPr>
              <a:r>
                <a:rPr lang="en-US" sz="2000" dirty="0">
                  <a:solidFill>
                    <a:schemeClr val="tx1"/>
                  </a:solidFill>
                  <a:latin typeface="Bob Sponge" panose="02000500000000000000" pitchFamily="2" charset="0"/>
                </a:rPr>
                <a:t>Type of memory allocation.</a:t>
              </a:r>
            </a:p>
            <a:p>
              <a:pPr marL="457200" indent="-457200">
                <a:buFont typeface="+mj-lt"/>
                <a:buAutoNum type="arabicPeriod"/>
              </a:pPr>
              <a:r>
                <a:rPr lang="en-US" sz="2000" dirty="0">
                  <a:solidFill>
                    <a:schemeClr val="tx1"/>
                  </a:solidFill>
                  <a:latin typeface="Bob Sponge" panose="02000500000000000000" pitchFamily="2" charset="0"/>
                </a:rPr>
                <a:t>Memory protection mask of the allocated memory.</a:t>
              </a:r>
            </a:p>
            <a:p>
              <a:pPr algn="ctr"/>
              <a:r>
                <a:rPr lang="en-US" sz="1600" dirty="0">
                  <a:solidFill>
                    <a:schemeClr val="tx1"/>
                  </a:solidFill>
                  <a:latin typeface="Bob Sponge" panose="02000500000000000000" pitchFamily="2" charset="0"/>
                  <a:hlinkClick r:id="rId5"/>
                </a:rPr>
                <a:t>https://learn.microsoft.com/en-us/windows/win32/api/memoryapi/nf-memoryapi-virtualalloc</a:t>
              </a:r>
              <a:r>
                <a:rPr lang="en-US" sz="1600" dirty="0">
                  <a:solidFill>
                    <a:schemeClr val="tx1"/>
                  </a:solidFill>
                  <a:latin typeface="Bob Sponge" panose="02000500000000000000" pitchFamily="2" charset="0"/>
                </a:rPr>
                <a:t> </a:t>
              </a:r>
            </a:p>
            <a:p>
              <a:pPr marL="457200" indent="-457200" algn="ctr">
                <a:buFont typeface="+mj-lt"/>
                <a:buAutoNum type="arabicPeriod"/>
              </a:pPr>
              <a:endParaRPr lang="en-US" sz="1600" dirty="0">
                <a:solidFill>
                  <a:schemeClr val="tx1"/>
                </a:solidFill>
                <a:latin typeface="Bob Sponge" panose="02000500000000000000" pitchFamily="2" charset="0"/>
              </a:endParaRPr>
            </a:p>
          </p:txBody>
        </p:sp>
      </p:grpSp>
      <p:pic>
        <p:nvPicPr>
          <p:cNvPr id="13" name="Picture 12" descr="A picture containing text&#10;&#10;Description automatically generated">
            <a:extLst>
              <a:ext uri="{FF2B5EF4-FFF2-40B4-BE49-F238E27FC236}">
                <a16:creationId xmlns:a16="http://schemas.microsoft.com/office/drawing/2014/main" id="{EBFA2563-4AA8-ED18-F64A-9D4B43201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987" y="166504"/>
            <a:ext cx="2337736" cy="348003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554C7C5-B567-09AE-4837-019E8CF01C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4336" y="3319926"/>
            <a:ext cx="3456652" cy="3456652"/>
          </a:xfrm>
          <a:prstGeom prst="rect">
            <a:avLst/>
          </a:prstGeom>
        </p:spPr>
      </p:pic>
    </p:spTree>
    <p:extLst>
      <p:ext uri="{BB962C8B-B14F-4D97-AF65-F5344CB8AC3E}">
        <p14:creationId xmlns:p14="http://schemas.microsoft.com/office/powerpoint/2010/main" val="29746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90F-A6A2-2FD7-FAA0-E402541EEB4D}"/>
              </a:ext>
            </a:extLst>
          </p:cNvPr>
          <p:cNvSpPr>
            <a:spLocks noGrp="1"/>
          </p:cNvSpPr>
          <p:nvPr>
            <p:ph type="title"/>
          </p:nvPr>
        </p:nvSpPr>
        <p:spPr/>
        <p:txBody>
          <a:bodyPr/>
          <a:lstStyle/>
          <a:p>
            <a:endParaRPr lang="en-US" dirty="0"/>
          </a:p>
        </p:txBody>
      </p:sp>
      <p:pic>
        <p:nvPicPr>
          <p:cNvPr id="9" name="Content Placeholder 8" descr="A screenshot of a video game&#10;&#10;Description automatically generated">
            <a:extLst>
              <a:ext uri="{FF2B5EF4-FFF2-40B4-BE49-F238E27FC236}">
                <a16:creationId xmlns:a16="http://schemas.microsoft.com/office/drawing/2014/main" id="{B7953FB2-2D6D-C0C2-265C-90CA4D9691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11" name="Picture 10" descr="A picture containing text, silhouette, vector graphics&#10;&#10;Description automatically generated">
            <a:extLst>
              <a:ext uri="{FF2B5EF4-FFF2-40B4-BE49-F238E27FC236}">
                <a16:creationId xmlns:a16="http://schemas.microsoft.com/office/drawing/2014/main" id="{A1F9EF88-D718-5B91-1EDD-53ED98FDB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090" y="536279"/>
            <a:ext cx="9207820" cy="5195505"/>
          </a:xfrm>
          <a:prstGeom prst="rect">
            <a:avLst/>
          </a:prstGeom>
        </p:spPr>
      </p:pic>
      <p:grpSp>
        <p:nvGrpSpPr>
          <p:cNvPr id="14" name="Group 13">
            <a:extLst>
              <a:ext uri="{FF2B5EF4-FFF2-40B4-BE49-F238E27FC236}">
                <a16:creationId xmlns:a16="http://schemas.microsoft.com/office/drawing/2014/main" id="{8BAA4ADA-FC1E-37FC-4A5E-7B6C89CF1EB1}"/>
              </a:ext>
            </a:extLst>
          </p:cNvPr>
          <p:cNvGrpSpPr/>
          <p:nvPr/>
        </p:nvGrpSpPr>
        <p:grpSpPr>
          <a:xfrm>
            <a:off x="2853238" y="2532445"/>
            <a:ext cx="6369912" cy="1584408"/>
            <a:chOff x="2338341" y="2582854"/>
            <a:chExt cx="6369912" cy="1584408"/>
          </a:xfrm>
        </p:grpSpPr>
        <p:sp>
          <p:nvSpPr>
            <p:cNvPr id="12" name="TextBox 11">
              <a:extLst>
                <a:ext uri="{FF2B5EF4-FFF2-40B4-BE49-F238E27FC236}">
                  <a16:creationId xmlns:a16="http://schemas.microsoft.com/office/drawing/2014/main" id="{139ED09F-7279-609A-19BF-2E6095FE6FA8}"/>
                </a:ext>
              </a:extLst>
            </p:cNvPr>
            <p:cNvSpPr txBox="1"/>
            <p:nvPr/>
          </p:nvSpPr>
          <p:spPr>
            <a:xfrm>
              <a:off x="2451412" y="2582854"/>
              <a:ext cx="6256841" cy="1569660"/>
            </a:xfrm>
            <a:prstGeom prst="rect">
              <a:avLst/>
            </a:prstGeom>
            <a:noFill/>
          </p:spPr>
          <p:txBody>
            <a:bodyPr wrap="none" rtlCol="0">
              <a:spAutoFit/>
            </a:bodyPr>
            <a:lstStyle/>
            <a:p>
              <a:r>
                <a:rPr lang="en-US" sz="9600" dirty="0">
                  <a:solidFill>
                    <a:schemeClr val="accent6">
                      <a:lumMod val="75000"/>
                    </a:schemeClr>
                  </a:solidFill>
                  <a:latin typeface="Spongeboy" pitchFamily="50" charset="0"/>
                </a:rPr>
                <a:t>DEMO TIME</a:t>
              </a:r>
            </a:p>
          </p:txBody>
        </p:sp>
        <p:sp>
          <p:nvSpPr>
            <p:cNvPr id="13" name="TextBox 12">
              <a:extLst>
                <a:ext uri="{FF2B5EF4-FFF2-40B4-BE49-F238E27FC236}">
                  <a16:creationId xmlns:a16="http://schemas.microsoft.com/office/drawing/2014/main" id="{12950580-B0DE-5453-E1AE-19701FE1C84C}"/>
                </a:ext>
              </a:extLst>
            </p:cNvPr>
            <p:cNvSpPr txBox="1"/>
            <p:nvPr/>
          </p:nvSpPr>
          <p:spPr>
            <a:xfrm>
              <a:off x="2338341" y="2597602"/>
              <a:ext cx="6256841" cy="1569660"/>
            </a:xfrm>
            <a:prstGeom prst="rect">
              <a:avLst/>
            </a:prstGeom>
            <a:noFill/>
          </p:spPr>
          <p:txBody>
            <a:bodyPr wrap="none" rtlCol="0">
              <a:spAutoFit/>
            </a:bodyPr>
            <a:lstStyle/>
            <a:p>
              <a:r>
                <a:rPr lang="en-US" sz="9600" dirty="0">
                  <a:solidFill>
                    <a:srgbClr val="FEF418"/>
                  </a:solidFill>
                  <a:latin typeface="Spongeboy" pitchFamily="50" charset="0"/>
                </a:rPr>
                <a:t>DEMO TIME</a:t>
              </a:r>
            </a:p>
          </p:txBody>
        </p:sp>
      </p:grpSp>
      <p:pic>
        <p:nvPicPr>
          <p:cNvPr id="16" name="Picture 15" descr="Graphical user interface, application, circle&#10;&#10;Description automatically generated">
            <a:extLst>
              <a:ext uri="{FF2B5EF4-FFF2-40B4-BE49-F238E27FC236}">
                <a16:creationId xmlns:a16="http://schemas.microsoft.com/office/drawing/2014/main" id="{CA043AFD-E30F-7AD2-E37F-C67BED5F9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9197410" y="131653"/>
            <a:ext cx="3118071" cy="3118071"/>
          </a:xfrm>
          <a:prstGeom prst="rect">
            <a:avLst/>
          </a:prstGeom>
        </p:spPr>
      </p:pic>
      <p:pic>
        <p:nvPicPr>
          <p:cNvPr id="17" name="Picture 16" descr="Graphical user interface, application, circle&#10;&#10;Description automatically generated">
            <a:extLst>
              <a:ext uri="{FF2B5EF4-FFF2-40B4-BE49-F238E27FC236}">
                <a16:creationId xmlns:a16="http://schemas.microsoft.com/office/drawing/2014/main" id="{B043145E-EE20-C891-7BB1-A129F12DE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769209" y="2294467"/>
            <a:ext cx="3118071" cy="311807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7614014-4C01-086C-B985-73394C16B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79812">
            <a:off x="8742745" y="3442998"/>
            <a:ext cx="3058953" cy="312013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2113D0A6-3D3F-3CDD-A04D-CA3BDDA57D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408" y="4146793"/>
            <a:ext cx="670618" cy="755970"/>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1813FF3F-335E-D2BB-3D59-D5BFAF4CB9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999" y="4146793"/>
            <a:ext cx="1930840" cy="2070572"/>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836BDCEB-0DFD-4B97-B693-342C38FF0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3498" y="4135607"/>
            <a:ext cx="2095978" cy="2362738"/>
          </a:xfrm>
          <a:prstGeom prst="rect">
            <a:avLst/>
          </a:prstGeom>
        </p:spPr>
      </p:pic>
      <p:pic>
        <p:nvPicPr>
          <p:cNvPr id="27" name="Picture 26" descr="A pink and white flower&#10;&#10;Description automatically generated with low confidence">
            <a:extLst>
              <a:ext uri="{FF2B5EF4-FFF2-40B4-BE49-F238E27FC236}">
                <a16:creationId xmlns:a16="http://schemas.microsoft.com/office/drawing/2014/main" id="{E8494E0C-AC74-382B-892A-17F6461E69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67" y="-619992"/>
            <a:ext cx="2870854" cy="2756528"/>
          </a:xfrm>
          <a:prstGeom prst="rect">
            <a:avLst/>
          </a:prstGeom>
        </p:spPr>
      </p:pic>
      <p:pic>
        <p:nvPicPr>
          <p:cNvPr id="29" name="Picture 28" descr="Icon&#10;&#10;Description automatically generated">
            <a:extLst>
              <a:ext uri="{FF2B5EF4-FFF2-40B4-BE49-F238E27FC236}">
                <a16:creationId xmlns:a16="http://schemas.microsoft.com/office/drawing/2014/main" id="{3D03C15B-56B6-6999-6DF8-999B17676A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9464" y="1290267"/>
            <a:ext cx="1092449" cy="121947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0CA471AD-B7E2-87E8-0923-85AF18E2A2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8012" y="508063"/>
            <a:ext cx="1943543" cy="2070572"/>
          </a:xfrm>
          <a:prstGeom prst="rect">
            <a:avLst/>
          </a:prstGeom>
        </p:spPr>
      </p:pic>
      <p:pic>
        <p:nvPicPr>
          <p:cNvPr id="33" name="Picture 32" descr="A picture containing text, vector graphics&#10;&#10;Description automatically generated">
            <a:extLst>
              <a:ext uri="{FF2B5EF4-FFF2-40B4-BE49-F238E27FC236}">
                <a16:creationId xmlns:a16="http://schemas.microsoft.com/office/drawing/2014/main" id="{AD63F0EC-B5AB-22B4-AB78-4F85D695D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95872" y="89484"/>
            <a:ext cx="2482685" cy="2768534"/>
          </a:xfrm>
          <a:prstGeom prst="rect">
            <a:avLst/>
          </a:prstGeom>
        </p:spPr>
      </p:pic>
      <p:pic>
        <p:nvPicPr>
          <p:cNvPr id="35" name="Picture 34" descr="Logo&#10;&#10;Description automatically generated">
            <a:extLst>
              <a:ext uri="{FF2B5EF4-FFF2-40B4-BE49-F238E27FC236}">
                <a16:creationId xmlns:a16="http://schemas.microsoft.com/office/drawing/2014/main" id="{C9A01042-EB52-9695-F299-10BF9092D4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693170" y="3370229"/>
            <a:ext cx="4442497" cy="4442497"/>
          </a:xfrm>
          <a:prstGeom prst="rect">
            <a:avLst/>
          </a:prstGeom>
        </p:spPr>
      </p:pic>
    </p:spTree>
    <p:extLst>
      <p:ext uri="{BB962C8B-B14F-4D97-AF65-F5344CB8AC3E}">
        <p14:creationId xmlns:p14="http://schemas.microsoft.com/office/powerpoint/2010/main" val="206076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toy, birthday, clipart&#10;&#10;Description automatically generated">
            <a:extLst>
              <a:ext uri="{FF2B5EF4-FFF2-40B4-BE49-F238E27FC236}">
                <a16:creationId xmlns:a16="http://schemas.microsoft.com/office/drawing/2014/main" id="{C5A46C5F-0999-5119-8B99-0BBB565E8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192001" cy="6858001"/>
          </a:xfrm>
        </p:spPr>
      </p:pic>
      <p:grpSp>
        <p:nvGrpSpPr>
          <p:cNvPr id="10" name="Group 9">
            <a:extLst>
              <a:ext uri="{FF2B5EF4-FFF2-40B4-BE49-F238E27FC236}">
                <a16:creationId xmlns:a16="http://schemas.microsoft.com/office/drawing/2014/main" id="{8286F64A-8516-2541-DE2C-6BF01DA557EA}"/>
              </a:ext>
            </a:extLst>
          </p:cNvPr>
          <p:cNvGrpSpPr/>
          <p:nvPr/>
        </p:nvGrpSpPr>
        <p:grpSpPr>
          <a:xfrm>
            <a:off x="2536723" y="532895"/>
            <a:ext cx="9129250" cy="2465010"/>
            <a:chOff x="2433485" y="625076"/>
            <a:chExt cx="9129250" cy="2465010"/>
          </a:xfrm>
        </p:grpSpPr>
        <p:sp>
          <p:nvSpPr>
            <p:cNvPr id="6" name="Rectangle 5">
              <a:extLst>
                <a:ext uri="{FF2B5EF4-FFF2-40B4-BE49-F238E27FC236}">
                  <a16:creationId xmlns:a16="http://schemas.microsoft.com/office/drawing/2014/main" id="{BDB762C0-3991-1861-7EC3-167D2F2A0BEF}"/>
                </a:ext>
              </a:extLst>
            </p:cNvPr>
            <p:cNvSpPr/>
            <p:nvPr/>
          </p:nvSpPr>
          <p:spPr>
            <a:xfrm>
              <a:off x="4483510" y="625076"/>
              <a:ext cx="7079225" cy="70792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pongeboy" pitchFamily="50" charset="0"/>
                </a:rPr>
                <a:t>Step 4.5 – </a:t>
              </a:r>
              <a:r>
                <a:rPr lang="en-US" sz="2400" b="1" dirty="0" err="1">
                  <a:solidFill>
                    <a:schemeClr val="tx1"/>
                  </a:solidFill>
                  <a:latin typeface="Spongeboy" pitchFamily="50" charset="0"/>
                </a:rPr>
                <a:t>WaitforSingleObject</a:t>
              </a:r>
              <a:endParaRPr lang="en-US" sz="2400" b="1" dirty="0">
                <a:solidFill>
                  <a:schemeClr val="tx1"/>
                </a:solidFill>
                <a:latin typeface="Spongeboy" pitchFamily="50" charset="0"/>
              </a:endParaRPr>
            </a:p>
          </p:txBody>
        </p:sp>
        <p:sp>
          <p:nvSpPr>
            <p:cNvPr id="7" name="Rectangle 6">
              <a:extLst>
                <a:ext uri="{FF2B5EF4-FFF2-40B4-BE49-F238E27FC236}">
                  <a16:creationId xmlns:a16="http://schemas.microsoft.com/office/drawing/2014/main" id="{55A6F498-25F4-79DA-19D4-F0D4874E5CEE}"/>
                </a:ext>
              </a:extLst>
            </p:cNvPr>
            <p:cNvSpPr/>
            <p:nvPr/>
          </p:nvSpPr>
          <p:spPr>
            <a:xfrm>
              <a:off x="2433485" y="1368836"/>
              <a:ext cx="9129250" cy="172125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ob Sponge" panose="02000500000000000000" pitchFamily="2" charset="0"/>
                </a:rPr>
                <a:t>This API call only requires 2 parameters:</a:t>
              </a:r>
            </a:p>
            <a:p>
              <a:pPr marL="457200" indent="-457200">
                <a:buFont typeface="+mj-lt"/>
                <a:buAutoNum type="arabicPeriod"/>
              </a:pPr>
              <a:r>
                <a:rPr lang="en-US" sz="2000" dirty="0">
                  <a:solidFill>
                    <a:schemeClr val="tx1"/>
                  </a:solidFill>
                  <a:latin typeface="Bob Sponge" panose="02000500000000000000" pitchFamily="2" charset="0"/>
                </a:rPr>
                <a:t>A special type of pointer called a handle (thread pointer)</a:t>
              </a:r>
            </a:p>
            <a:p>
              <a:pPr marL="457200" indent="-457200">
                <a:buFont typeface="+mj-lt"/>
                <a:buAutoNum type="arabicPeriod"/>
              </a:pPr>
              <a:r>
                <a:rPr lang="en-US" sz="2000" dirty="0">
                  <a:solidFill>
                    <a:schemeClr val="tx1"/>
                  </a:solidFill>
                  <a:latin typeface="Bob Sponge" panose="02000500000000000000" pitchFamily="2" charset="0"/>
                </a:rPr>
                <a:t>An unsigned integer defining how long the OS should wait before terminating the thread</a:t>
              </a:r>
            </a:p>
            <a:p>
              <a:pPr algn="ctr"/>
              <a:r>
                <a:rPr lang="en-US" sz="1400" dirty="0">
                  <a:solidFill>
                    <a:schemeClr val="tx1"/>
                  </a:solidFill>
                  <a:latin typeface="Bob Sponge" panose="02000500000000000000" pitchFamily="2" charset="0"/>
                </a:rPr>
                <a:t>https://learn.microsoft.com/en-us/windows/win32/api/synchapi/nf-synchapi-waitforsingleobject </a:t>
              </a:r>
            </a:p>
            <a:p>
              <a:pPr marL="457200" indent="-457200">
                <a:buFont typeface="+mj-lt"/>
                <a:buAutoNum type="arabicPeriod"/>
              </a:pPr>
              <a:endParaRPr lang="en-US" sz="2000" dirty="0">
                <a:solidFill>
                  <a:schemeClr val="tx1"/>
                </a:solidFill>
                <a:latin typeface="Bob Sponge" panose="02000500000000000000" pitchFamily="2" charset="0"/>
              </a:endParaRPr>
            </a:p>
          </p:txBody>
        </p:sp>
      </p:grpSp>
      <p:grpSp>
        <p:nvGrpSpPr>
          <p:cNvPr id="11" name="Group 10">
            <a:extLst>
              <a:ext uri="{FF2B5EF4-FFF2-40B4-BE49-F238E27FC236}">
                <a16:creationId xmlns:a16="http://schemas.microsoft.com/office/drawing/2014/main" id="{1EE2EC0D-CFE7-BE50-D07F-86E321418E84}"/>
              </a:ext>
            </a:extLst>
          </p:cNvPr>
          <p:cNvGrpSpPr/>
          <p:nvPr/>
        </p:nvGrpSpPr>
        <p:grpSpPr>
          <a:xfrm>
            <a:off x="1170905" y="3079327"/>
            <a:ext cx="9129250" cy="3571267"/>
            <a:chOff x="1317523" y="3440798"/>
            <a:chExt cx="9129250" cy="3040613"/>
          </a:xfrm>
        </p:grpSpPr>
        <p:sp>
          <p:nvSpPr>
            <p:cNvPr id="8" name="Rectangle 7">
              <a:extLst>
                <a:ext uri="{FF2B5EF4-FFF2-40B4-BE49-F238E27FC236}">
                  <a16:creationId xmlns:a16="http://schemas.microsoft.com/office/drawing/2014/main" id="{18071E6A-14EE-5181-CE64-2CCB8996FB37}"/>
                </a:ext>
              </a:extLst>
            </p:cNvPr>
            <p:cNvSpPr/>
            <p:nvPr/>
          </p:nvSpPr>
          <p:spPr>
            <a:xfrm>
              <a:off x="1317523" y="3440798"/>
              <a:ext cx="7079225" cy="70792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pongeboy" pitchFamily="50" charset="0"/>
                </a:rPr>
                <a:t>Step 4 – Set Execution Pointer – </a:t>
              </a:r>
              <a:r>
                <a:rPr lang="en-US" sz="2400" b="1" dirty="0" err="1">
                  <a:solidFill>
                    <a:schemeClr val="tx1"/>
                  </a:solidFill>
                  <a:latin typeface="Spongeboy" pitchFamily="50" charset="0"/>
                </a:rPr>
                <a:t>CreateThread</a:t>
              </a:r>
              <a:endParaRPr lang="en-US" sz="2400" b="1" dirty="0">
                <a:solidFill>
                  <a:schemeClr val="tx1"/>
                </a:solidFill>
                <a:latin typeface="Spongeboy" pitchFamily="50" charset="0"/>
              </a:endParaRPr>
            </a:p>
          </p:txBody>
        </p:sp>
        <p:sp>
          <p:nvSpPr>
            <p:cNvPr id="9" name="Rectangle 8">
              <a:extLst>
                <a:ext uri="{FF2B5EF4-FFF2-40B4-BE49-F238E27FC236}">
                  <a16:creationId xmlns:a16="http://schemas.microsoft.com/office/drawing/2014/main" id="{F2D4B20B-8856-C6EE-40C0-345D8367D249}"/>
                </a:ext>
              </a:extLst>
            </p:cNvPr>
            <p:cNvSpPr/>
            <p:nvPr/>
          </p:nvSpPr>
          <p:spPr>
            <a:xfrm>
              <a:off x="1317523" y="4179233"/>
              <a:ext cx="9129250" cy="230217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ob Sponge" panose="02000500000000000000" pitchFamily="2" charset="0"/>
                </a:rPr>
                <a:t>This API call requires 6 parameters (With both In and Out Parameters):</a:t>
              </a:r>
            </a:p>
            <a:p>
              <a:pPr marL="457200" indent="-457200">
                <a:buFont typeface="+mj-lt"/>
                <a:buAutoNum type="arabicPeriod"/>
              </a:pPr>
              <a:r>
                <a:rPr lang="en-US" sz="2000" dirty="0">
                  <a:solidFill>
                    <a:schemeClr val="tx1"/>
                  </a:solidFill>
                  <a:latin typeface="Bob Sponge" panose="02000500000000000000" pitchFamily="2" charset="0"/>
                </a:rPr>
                <a:t>A pointer to the security attributes for the thread.</a:t>
              </a:r>
            </a:p>
            <a:p>
              <a:pPr marL="457200" indent="-457200">
                <a:buFont typeface="+mj-lt"/>
                <a:buAutoNum type="arabicPeriod"/>
              </a:pPr>
              <a:r>
                <a:rPr lang="en-US" sz="2000" dirty="0">
                  <a:solidFill>
                    <a:schemeClr val="tx1"/>
                  </a:solidFill>
                  <a:latin typeface="Bob Sponge" panose="02000500000000000000" pitchFamily="2" charset="0"/>
                </a:rPr>
                <a:t>An unsigned integer which describes the stack size.</a:t>
              </a:r>
            </a:p>
            <a:p>
              <a:pPr marL="457200" indent="-457200">
                <a:buFont typeface="+mj-lt"/>
                <a:buAutoNum type="arabicPeriod"/>
              </a:pPr>
              <a:r>
                <a:rPr lang="en-US" sz="2000" dirty="0">
                  <a:solidFill>
                    <a:schemeClr val="tx1"/>
                  </a:solidFill>
                  <a:latin typeface="Bob Sponge" panose="02000500000000000000" pitchFamily="2" charset="0"/>
                </a:rPr>
                <a:t>A pointer to the memory space containing instructions.</a:t>
              </a:r>
            </a:p>
            <a:p>
              <a:pPr marL="457200" indent="-457200">
                <a:buFont typeface="+mj-lt"/>
                <a:buAutoNum type="arabicPeriod"/>
              </a:pPr>
              <a:r>
                <a:rPr lang="en-US" sz="2000" dirty="0">
                  <a:solidFill>
                    <a:schemeClr val="tx1"/>
                  </a:solidFill>
                  <a:latin typeface="Bob Sponge" panose="02000500000000000000" pitchFamily="2" charset="0"/>
                </a:rPr>
                <a:t>A pointer to the thread parameters.</a:t>
              </a:r>
            </a:p>
            <a:p>
              <a:pPr marL="457200" indent="-457200">
                <a:buFont typeface="+mj-lt"/>
                <a:buAutoNum type="arabicPeriod"/>
              </a:pPr>
              <a:r>
                <a:rPr lang="en-US" sz="2000" dirty="0">
                  <a:solidFill>
                    <a:schemeClr val="tx1"/>
                  </a:solidFill>
                  <a:latin typeface="Bob Sponge" panose="02000500000000000000" pitchFamily="2" charset="0"/>
                </a:rPr>
                <a:t>An unsigned integer which sets the thread creation flags</a:t>
              </a:r>
            </a:p>
            <a:p>
              <a:pPr marL="457200" indent="-457200">
                <a:buFont typeface="+mj-lt"/>
                <a:buAutoNum type="arabicPeriod"/>
              </a:pPr>
              <a:r>
                <a:rPr lang="en-US" sz="2000" dirty="0">
                  <a:solidFill>
                    <a:schemeClr val="tx1"/>
                  </a:solidFill>
                  <a:latin typeface="Bob Sponge" panose="02000500000000000000" pitchFamily="2" charset="0"/>
                </a:rPr>
                <a:t>An unsigned integer which sets the thread ID</a:t>
              </a:r>
            </a:p>
            <a:p>
              <a:pPr algn="ctr"/>
              <a:r>
                <a:rPr lang="en-US" sz="1600" dirty="0">
                  <a:solidFill>
                    <a:schemeClr val="tx1"/>
                  </a:solidFill>
                  <a:latin typeface="Bob Sponge" panose="02000500000000000000" pitchFamily="2" charset="0"/>
                  <a:hlinkClick r:id="rId4"/>
                </a:rPr>
                <a:t>https://learn.microsoft.com/en-us/windows/win32/api/processthreadsapi/nf-processthreadsapi-createthread</a:t>
              </a:r>
              <a:r>
                <a:rPr lang="en-US" sz="1600" dirty="0">
                  <a:solidFill>
                    <a:schemeClr val="tx1"/>
                  </a:solidFill>
                  <a:latin typeface="Bob Sponge" panose="02000500000000000000" pitchFamily="2" charset="0"/>
                </a:rPr>
                <a:t> </a:t>
              </a:r>
            </a:p>
          </p:txBody>
        </p:sp>
      </p:grpSp>
      <p:pic>
        <p:nvPicPr>
          <p:cNvPr id="13" name="Picture 12" descr="A picture containing text&#10;&#10;Description automatically generated">
            <a:extLst>
              <a:ext uri="{FF2B5EF4-FFF2-40B4-BE49-F238E27FC236}">
                <a16:creationId xmlns:a16="http://schemas.microsoft.com/office/drawing/2014/main" id="{EBFA2563-4AA8-ED18-F64A-9D4B432016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87" y="166504"/>
            <a:ext cx="2337736" cy="348003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554C7C5-B567-09AE-4837-019E8CF01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4336" y="3319926"/>
            <a:ext cx="3456652" cy="3456652"/>
          </a:xfrm>
          <a:prstGeom prst="rect">
            <a:avLst/>
          </a:prstGeom>
        </p:spPr>
      </p:pic>
    </p:spTree>
    <p:extLst>
      <p:ext uri="{BB962C8B-B14F-4D97-AF65-F5344CB8AC3E}">
        <p14:creationId xmlns:p14="http://schemas.microsoft.com/office/powerpoint/2010/main" val="26293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90F-A6A2-2FD7-FAA0-E402541EEB4D}"/>
              </a:ext>
            </a:extLst>
          </p:cNvPr>
          <p:cNvSpPr>
            <a:spLocks noGrp="1"/>
          </p:cNvSpPr>
          <p:nvPr>
            <p:ph type="title"/>
          </p:nvPr>
        </p:nvSpPr>
        <p:spPr/>
        <p:txBody>
          <a:bodyPr/>
          <a:lstStyle/>
          <a:p>
            <a:endParaRPr lang="en-US" dirty="0"/>
          </a:p>
        </p:txBody>
      </p:sp>
      <p:pic>
        <p:nvPicPr>
          <p:cNvPr id="9" name="Content Placeholder 8" descr="A screenshot of a video game&#10;&#10;Description automatically generated">
            <a:extLst>
              <a:ext uri="{FF2B5EF4-FFF2-40B4-BE49-F238E27FC236}">
                <a16:creationId xmlns:a16="http://schemas.microsoft.com/office/drawing/2014/main" id="{B7953FB2-2D6D-C0C2-265C-90CA4D9691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11" name="Picture 10" descr="A picture containing text, silhouette, vector graphics&#10;&#10;Description automatically generated">
            <a:extLst>
              <a:ext uri="{FF2B5EF4-FFF2-40B4-BE49-F238E27FC236}">
                <a16:creationId xmlns:a16="http://schemas.microsoft.com/office/drawing/2014/main" id="{A1F9EF88-D718-5B91-1EDD-53ED98FDB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090" y="536279"/>
            <a:ext cx="9207820" cy="5195505"/>
          </a:xfrm>
          <a:prstGeom prst="rect">
            <a:avLst/>
          </a:prstGeom>
        </p:spPr>
      </p:pic>
      <p:grpSp>
        <p:nvGrpSpPr>
          <p:cNvPr id="14" name="Group 13">
            <a:extLst>
              <a:ext uri="{FF2B5EF4-FFF2-40B4-BE49-F238E27FC236}">
                <a16:creationId xmlns:a16="http://schemas.microsoft.com/office/drawing/2014/main" id="{8BAA4ADA-FC1E-37FC-4A5E-7B6C89CF1EB1}"/>
              </a:ext>
            </a:extLst>
          </p:cNvPr>
          <p:cNvGrpSpPr/>
          <p:nvPr/>
        </p:nvGrpSpPr>
        <p:grpSpPr>
          <a:xfrm>
            <a:off x="2853238" y="2532445"/>
            <a:ext cx="6369912" cy="1584408"/>
            <a:chOff x="2338341" y="2582854"/>
            <a:chExt cx="6369912" cy="1584408"/>
          </a:xfrm>
        </p:grpSpPr>
        <p:sp>
          <p:nvSpPr>
            <p:cNvPr id="12" name="TextBox 11">
              <a:extLst>
                <a:ext uri="{FF2B5EF4-FFF2-40B4-BE49-F238E27FC236}">
                  <a16:creationId xmlns:a16="http://schemas.microsoft.com/office/drawing/2014/main" id="{139ED09F-7279-609A-19BF-2E6095FE6FA8}"/>
                </a:ext>
              </a:extLst>
            </p:cNvPr>
            <p:cNvSpPr txBox="1"/>
            <p:nvPr/>
          </p:nvSpPr>
          <p:spPr>
            <a:xfrm>
              <a:off x="2451412" y="2582854"/>
              <a:ext cx="6256841" cy="1569660"/>
            </a:xfrm>
            <a:prstGeom prst="rect">
              <a:avLst/>
            </a:prstGeom>
            <a:noFill/>
          </p:spPr>
          <p:txBody>
            <a:bodyPr wrap="none" rtlCol="0">
              <a:spAutoFit/>
            </a:bodyPr>
            <a:lstStyle/>
            <a:p>
              <a:r>
                <a:rPr lang="en-US" sz="9600" dirty="0">
                  <a:solidFill>
                    <a:schemeClr val="accent6">
                      <a:lumMod val="75000"/>
                    </a:schemeClr>
                  </a:solidFill>
                  <a:latin typeface="Spongeboy" pitchFamily="50" charset="0"/>
                </a:rPr>
                <a:t>DEMO TIME</a:t>
              </a:r>
            </a:p>
          </p:txBody>
        </p:sp>
        <p:sp>
          <p:nvSpPr>
            <p:cNvPr id="13" name="TextBox 12">
              <a:extLst>
                <a:ext uri="{FF2B5EF4-FFF2-40B4-BE49-F238E27FC236}">
                  <a16:creationId xmlns:a16="http://schemas.microsoft.com/office/drawing/2014/main" id="{12950580-B0DE-5453-E1AE-19701FE1C84C}"/>
                </a:ext>
              </a:extLst>
            </p:cNvPr>
            <p:cNvSpPr txBox="1"/>
            <p:nvPr/>
          </p:nvSpPr>
          <p:spPr>
            <a:xfrm>
              <a:off x="2338341" y="2597602"/>
              <a:ext cx="6256841" cy="1569660"/>
            </a:xfrm>
            <a:prstGeom prst="rect">
              <a:avLst/>
            </a:prstGeom>
            <a:noFill/>
          </p:spPr>
          <p:txBody>
            <a:bodyPr wrap="none" rtlCol="0">
              <a:spAutoFit/>
            </a:bodyPr>
            <a:lstStyle/>
            <a:p>
              <a:r>
                <a:rPr lang="en-US" sz="9600" dirty="0">
                  <a:solidFill>
                    <a:srgbClr val="FEF418"/>
                  </a:solidFill>
                  <a:latin typeface="Spongeboy" pitchFamily="50" charset="0"/>
                </a:rPr>
                <a:t>DEMO TIME</a:t>
              </a:r>
            </a:p>
          </p:txBody>
        </p:sp>
      </p:grpSp>
      <p:pic>
        <p:nvPicPr>
          <p:cNvPr id="16" name="Picture 15" descr="Graphical user interface, application, circle&#10;&#10;Description automatically generated">
            <a:extLst>
              <a:ext uri="{FF2B5EF4-FFF2-40B4-BE49-F238E27FC236}">
                <a16:creationId xmlns:a16="http://schemas.microsoft.com/office/drawing/2014/main" id="{CA043AFD-E30F-7AD2-E37F-C67BED5F9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9197410" y="131653"/>
            <a:ext cx="3118071" cy="3118071"/>
          </a:xfrm>
          <a:prstGeom prst="rect">
            <a:avLst/>
          </a:prstGeom>
        </p:spPr>
      </p:pic>
      <p:pic>
        <p:nvPicPr>
          <p:cNvPr id="17" name="Picture 16" descr="Graphical user interface, application, circle&#10;&#10;Description automatically generated">
            <a:extLst>
              <a:ext uri="{FF2B5EF4-FFF2-40B4-BE49-F238E27FC236}">
                <a16:creationId xmlns:a16="http://schemas.microsoft.com/office/drawing/2014/main" id="{B043145E-EE20-C891-7BB1-A129F12DE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769209" y="2294467"/>
            <a:ext cx="3118071" cy="311807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7614014-4C01-086C-B985-73394C16B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79812">
            <a:off x="8742745" y="3442998"/>
            <a:ext cx="3058953" cy="312013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2113D0A6-3D3F-3CDD-A04D-CA3BDDA57D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408" y="4146793"/>
            <a:ext cx="670618" cy="755970"/>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1813FF3F-335E-D2BB-3D59-D5BFAF4CB9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999" y="4146793"/>
            <a:ext cx="1930840" cy="2070572"/>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836BDCEB-0DFD-4B97-B693-342C38FF0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3498" y="4135607"/>
            <a:ext cx="2095978" cy="2362738"/>
          </a:xfrm>
          <a:prstGeom prst="rect">
            <a:avLst/>
          </a:prstGeom>
        </p:spPr>
      </p:pic>
      <p:pic>
        <p:nvPicPr>
          <p:cNvPr id="27" name="Picture 26" descr="A pink and white flower&#10;&#10;Description automatically generated with low confidence">
            <a:extLst>
              <a:ext uri="{FF2B5EF4-FFF2-40B4-BE49-F238E27FC236}">
                <a16:creationId xmlns:a16="http://schemas.microsoft.com/office/drawing/2014/main" id="{E8494E0C-AC74-382B-892A-17F6461E69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67" y="-619992"/>
            <a:ext cx="2870854" cy="2756528"/>
          </a:xfrm>
          <a:prstGeom prst="rect">
            <a:avLst/>
          </a:prstGeom>
        </p:spPr>
      </p:pic>
      <p:pic>
        <p:nvPicPr>
          <p:cNvPr id="29" name="Picture 28" descr="Icon&#10;&#10;Description automatically generated">
            <a:extLst>
              <a:ext uri="{FF2B5EF4-FFF2-40B4-BE49-F238E27FC236}">
                <a16:creationId xmlns:a16="http://schemas.microsoft.com/office/drawing/2014/main" id="{3D03C15B-56B6-6999-6DF8-999B17676A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9464" y="1290267"/>
            <a:ext cx="1092449" cy="121947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0CA471AD-B7E2-87E8-0923-85AF18E2A2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8012" y="508063"/>
            <a:ext cx="1943543" cy="2070572"/>
          </a:xfrm>
          <a:prstGeom prst="rect">
            <a:avLst/>
          </a:prstGeom>
        </p:spPr>
      </p:pic>
      <p:pic>
        <p:nvPicPr>
          <p:cNvPr id="33" name="Picture 32" descr="A picture containing text, vector graphics&#10;&#10;Description automatically generated">
            <a:extLst>
              <a:ext uri="{FF2B5EF4-FFF2-40B4-BE49-F238E27FC236}">
                <a16:creationId xmlns:a16="http://schemas.microsoft.com/office/drawing/2014/main" id="{AD63F0EC-B5AB-22B4-AB78-4F85D695D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95872" y="89484"/>
            <a:ext cx="2482685" cy="2768534"/>
          </a:xfrm>
          <a:prstGeom prst="rect">
            <a:avLst/>
          </a:prstGeom>
        </p:spPr>
      </p:pic>
      <p:pic>
        <p:nvPicPr>
          <p:cNvPr id="35" name="Picture 34" descr="Logo&#10;&#10;Description automatically generated">
            <a:extLst>
              <a:ext uri="{FF2B5EF4-FFF2-40B4-BE49-F238E27FC236}">
                <a16:creationId xmlns:a16="http://schemas.microsoft.com/office/drawing/2014/main" id="{C9A01042-EB52-9695-F299-10BF9092D4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693170" y="3370229"/>
            <a:ext cx="4442497" cy="4442497"/>
          </a:xfrm>
          <a:prstGeom prst="rect">
            <a:avLst/>
          </a:prstGeom>
        </p:spPr>
      </p:pic>
    </p:spTree>
    <p:extLst>
      <p:ext uri="{BB962C8B-B14F-4D97-AF65-F5344CB8AC3E}">
        <p14:creationId xmlns:p14="http://schemas.microsoft.com/office/powerpoint/2010/main" val="192544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30A-80E0-BA4A-2463-435F4B9F5336}"/>
              </a:ext>
            </a:extLst>
          </p:cNvPr>
          <p:cNvSpPr>
            <a:spLocks noGrp="1"/>
          </p:cNvSpPr>
          <p:nvPr>
            <p:ph type="title"/>
          </p:nvPr>
        </p:nvSpPr>
        <p:spPr/>
        <p:txBody>
          <a:bodyPr/>
          <a:lstStyle/>
          <a:p>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7367F07C-736A-6E8D-7F5B-9965F0218E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24487A3D-C1DC-8FEE-D6B1-1306DF07D15E}"/>
              </a:ext>
            </a:extLst>
          </p:cNvPr>
          <p:cNvSpPr/>
          <p:nvPr/>
        </p:nvSpPr>
        <p:spPr>
          <a:xfrm>
            <a:off x="1769807" y="1283109"/>
            <a:ext cx="10003094" cy="5209765"/>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ob Sponge" panose="02000500000000000000" pitchFamily="2" charset="0"/>
              </a:rPr>
              <a:t>There are a many ways to store your shellcode inside your loader.</a:t>
            </a:r>
          </a:p>
          <a:p>
            <a:pPr algn="ctr"/>
            <a:endParaRPr lang="en-US" sz="2800" dirty="0">
              <a:solidFill>
                <a:schemeClr val="tx1"/>
              </a:solidFill>
              <a:latin typeface="Bob Sponge" panose="02000500000000000000" pitchFamily="2" charset="0"/>
            </a:endParaRPr>
          </a:p>
          <a:p>
            <a:pPr algn="ctr"/>
            <a:r>
              <a:rPr lang="en-US" sz="2800" dirty="0">
                <a:solidFill>
                  <a:schemeClr val="tx1"/>
                </a:solidFill>
                <a:latin typeface="Bob Sponge" panose="02000500000000000000" pitchFamily="2" charset="0"/>
              </a:rPr>
              <a:t>You can even design your loader to fetch the shellcode from a remote location!</a:t>
            </a:r>
          </a:p>
          <a:p>
            <a:pPr algn="ctr"/>
            <a:endParaRPr lang="en-US" sz="2800" dirty="0">
              <a:solidFill>
                <a:schemeClr val="tx1"/>
              </a:solidFill>
              <a:latin typeface="Bob Sponge" panose="02000500000000000000" pitchFamily="2" charset="0"/>
            </a:endParaRPr>
          </a:p>
          <a:p>
            <a:pPr algn="ctr"/>
            <a:r>
              <a:rPr lang="en-US" sz="2800" dirty="0">
                <a:solidFill>
                  <a:schemeClr val="tx1"/>
                </a:solidFill>
                <a:latin typeface="Bob Sponge" panose="02000500000000000000" pitchFamily="2" charset="0"/>
              </a:rPr>
              <a:t>Today I am going to show you the simplest way which is to hardcode your shellcode into the program.</a:t>
            </a:r>
          </a:p>
        </p:txBody>
      </p:sp>
      <p:pic>
        <p:nvPicPr>
          <p:cNvPr id="8" name="Picture 7" descr="A picture containing text&#10;&#10;Description automatically generated">
            <a:extLst>
              <a:ext uri="{FF2B5EF4-FFF2-40B4-BE49-F238E27FC236}">
                <a16:creationId xmlns:a16="http://schemas.microsoft.com/office/drawing/2014/main" id="{3A95DCFA-0480-ECE6-8882-76B78F72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69" y="2687791"/>
            <a:ext cx="3523592" cy="4170209"/>
          </a:xfrm>
          <a:prstGeom prst="rect">
            <a:avLst/>
          </a:prstGeom>
        </p:spPr>
      </p:pic>
      <p:pic>
        <p:nvPicPr>
          <p:cNvPr id="12" name="Picture 11" descr="A picture containing vector graphics&#10;&#10;Description automatically generated">
            <a:extLst>
              <a:ext uri="{FF2B5EF4-FFF2-40B4-BE49-F238E27FC236}">
                <a16:creationId xmlns:a16="http://schemas.microsoft.com/office/drawing/2014/main" id="{F15912FE-1487-93C2-A3FE-7A8A165A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23" y="-145641"/>
            <a:ext cx="2857500" cy="2857500"/>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2718BACE-2941-DA17-96C1-ACAB81EE5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984359">
            <a:off x="9908866" y="4381265"/>
            <a:ext cx="2857500" cy="2857500"/>
          </a:xfrm>
          <a:prstGeom prst="rect">
            <a:avLst/>
          </a:prstGeom>
        </p:spPr>
      </p:pic>
      <p:pic>
        <p:nvPicPr>
          <p:cNvPr id="16" name="Picture 15" descr="A blue body of water&#10;&#10;Description automatically generated with low confidence">
            <a:extLst>
              <a:ext uri="{FF2B5EF4-FFF2-40B4-BE49-F238E27FC236}">
                <a16:creationId xmlns:a16="http://schemas.microsoft.com/office/drawing/2014/main" id="{2094BD19-F280-C911-07EA-31EDEBD00B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0578" y="161336"/>
            <a:ext cx="7021552" cy="1325563"/>
          </a:xfrm>
          <a:prstGeom prst="rect">
            <a:avLst/>
          </a:prstGeom>
        </p:spPr>
      </p:pic>
      <p:sp>
        <p:nvSpPr>
          <p:cNvPr id="14" name="TextBox 13">
            <a:extLst>
              <a:ext uri="{FF2B5EF4-FFF2-40B4-BE49-F238E27FC236}">
                <a16:creationId xmlns:a16="http://schemas.microsoft.com/office/drawing/2014/main" id="{0280BD0D-6C7F-F687-CC12-090C9D52E4AB}"/>
              </a:ext>
            </a:extLst>
          </p:cNvPr>
          <p:cNvSpPr txBox="1"/>
          <p:nvPr/>
        </p:nvSpPr>
        <p:spPr>
          <a:xfrm>
            <a:off x="4633446" y="556110"/>
            <a:ext cx="3510063" cy="646331"/>
          </a:xfrm>
          <a:prstGeom prst="rect">
            <a:avLst/>
          </a:prstGeom>
          <a:noFill/>
        </p:spPr>
        <p:txBody>
          <a:bodyPr wrap="none" rtlCol="0">
            <a:spAutoFit/>
          </a:bodyPr>
          <a:lstStyle/>
          <a:p>
            <a:r>
              <a:rPr lang="en-US" sz="3600" dirty="0">
                <a:solidFill>
                  <a:schemeClr val="bg1"/>
                </a:solidFill>
                <a:latin typeface="Spongeboy" pitchFamily="50" charset="0"/>
              </a:rPr>
              <a:t>Shellcode Storage</a:t>
            </a:r>
          </a:p>
        </p:txBody>
      </p:sp>
    </p:spTree>
    <p:extLst>
      <p:ext uri="{BB962C8B-B14F-4D97-AF65-F5344CB8AC3E}">
        <p14:creationId xmlns:p14="http://schemas.microsoft.com/office/powerpoint/2010/main" val="249477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90F-A6A2-2FD7-FAA0-E402541EEB4D}"/>
              </a:ext>
            </a:extLst>
          </p:cNvPr>
          <p:cNvSpPr>
            <a:spLocks noGrp="1"/>
          </p:cNvSpPr>
          <p:nvPr>
            <p:ph type="title"/>
          </p:nvPr>
        </p:nvSpPr>
        <p:spPr/>
        <p:txBody>
          <a:bodyPr/>
          <a:lstStyle/>
          <a:p>
            <a:endParaRPr lang="en-US" dirty="0"/>
          </a:p>
        </p:txBody>
      </p:sp>
      <p:pic>
        <p:nvPicPr>
          <p:cNvPr id="9" name="Content Placeholder 8" descr="A screenshot of a video game&#10;&#10;Description automatically generated">
            <a:extLst>
              <a:ext uri="{FF2B5EF4-FFF2-40B4-BE49-F238E27FC236}">
                <a16:creationId xmlns:a16="http://schemas.microsoft.com/office/drawing/2014/main" id="{B7953FB2-2D6D-C0C2-265C-90CA4D9691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11" name="Picture 10" descr="A picture containing text, silhouette, vector graphics&#10;&#10;Description automatically generated">
            <a:extLst>
              <a:ext uri="{FF2B5EF4-FFF2-40B4-BE49-F238E27FC236}">
                <a16:creationId xmlns:a16="http://schemas.microsoft.com/office/drawing/2014/main" id="{A1F9EF88-D718-5B91-1EDD-53ED98FDB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090" y="536279"/>
            <a:ext cx="9207820" cy="5195505"/>
          </a:xfrm>
          <a:prstGeom prst="rect">
            <a:avLst/>
          </a:prstGeom>
        </p:spPr>
      </p:pic>
      <p:grpSp>
        <p:nvGrpSpPr>
          <p:cNvPr id="14" name="Group 13">
            <a:extLst>
              <a:ext uri="{FF2B5EF4-FFF2-40B4-BE49-F238E27FC236}">
                <a16:creationId xmlns:a16="http://schemas.microsoft.com/office/drawing/2014/main" id="{8BAA4ADA-FC1E-37FC-4A5E-7B6C89CF1EB1}"/>
              </a:ext>
            </a:extLst>
          </p:cNvPr>
          <p:cNvGrpSpPr/>
          <p:nvPr/>
        </p:nvGrpSpPr>
        <p:grpSpPr>
          <a:xfrm>
            <a:off x="2853238" y="2532445"/>
            <a:ext cx="6369912" cy="1584408"/>
            <a:chOff x="2338341" y="2582854"/>
            <a:chExt cx="6369912" cy="1584408"/>
          </a:xfrm>
        </p:grpSpPr>
        <p:sp>
          <p:nvSpPr>
            <p:cNvPr id="12" name="TextBox 11">
              <a:extLst>
                <a:ext uri="{FF2B5EF4-FFF2-40B4-BE49-F238E27FC236}">
                  <a16:creationId xmlns:a16="http://schemas.microsoft.com/office/drawing/2014/main" id="{139ED09F-7279-609A-19BF-2E6095FE6FA8}"/>
                </a:ext>
              </a:extLst>
            </p:cNvPr>
            <p:cNvSpPr txBox="1"/>
            <p:nvPr/>
          </p:nvSpPr>
          <p:spPr>
            <a:xfrm>
              <a:off x="2451412" y="2582854"/>
              <a:ext cx="6256841" cy="1569660"/>
            </a:xfrm>
            <a:prstGeom prst="rect">
              <a:avLst/>
            </a:prstGeom>
            <a:noFill/>
          </p:spPr>
          <p:txBody>
            <a:bodyPr wrap="none" rtlCol="0">
              <a:spAutoFit/>
            </a:bodyPr>
            <a:lstStyle/>
            <a:p>
              <a:r>
                <a:rPr lang="en-US" sz="9600" dirty="0">
                  <a:solidFill>
                    <a:schemeClr val="accent6">
                      <a:lumMod val="75000"/>
                    </a:schemeClr>
                  </a:solidFill>
                  <a:latin typeface="Spongeboy" pitchFamily="50" charset="0"/>
                </a:rPr>
                <a:t>DEMO TIME</a:t>
              </a:r>
            </a:p>
          </p:txBody>
        </p:sp>
        <p:sp>
          <p:nvSpPr>
            <p:cNvPr id="13" name="TextBox 12">
              <a:extLst>
                <a:ext uri="{FF2B5EF4-FFF2-40B4-BE49-F238E27FC236}">
                  <a16:creationId xmlns:a16="http://schemas.microsoft.com/office/drawing/2014/main" id="{12950580-B0DE-5453-E1AE-19701FE1C84C}"/>
                </a:ext>
              </a:extLst>
            </p:cNvPr>
            <p:cNvSpPr txBox="1"/>
            <p:nvPr/>
          </p:nvSpPr>
          <p:spPr>
            <a:xfrm>
              <a:off x="2338341" y="2597602"/>
              <a:ext cx="6256841" cy="1569660"/>
            </a:xfrm>
            <a:prstGeom prst="rect">
              <a:avLst/>
            </a:prstGeom>
            <a:noFill/>
          </p:spPr>
          <p:txBody>
            <a:bodyPr wrap="none" rtlCol="0">
              <a:spAutoFit/>
            </a:bodyPr>
            <a:lstStyle/>
            <a:p>
              <a:r>
                <a:rPr lang="en-US" sz="9600" dirty="0">
                  <a:solidFill>
                    <a:srgbClr val="FEF418"/>
                  </a:solidFill>
                  <a:latin typeface="Spongeboy" pitchFamily="50" charset="0"/>
                </a:rPr>
                <a:t>DEMO TIME</a:t>
              </a:r>
            </a:p>
          </p:txBody>
        </p:sp>
      </p:grpSp>
      <p:pic>
        <p:nvPicPr>
          <p:cNvPr id="16" name="Picture 15" descr="Graphical user interface, application, circle&#10;&#10;Description automatically generated">
            <a:extLst>
              <a:ext uri="{FF2B5EF4-FFF2-40B4-BE49-F238E27FC236}">
                <a16:creationId xmlns:a16="http://schemas.microsoft.com/office/drawing/2014/main" id="{CA043AFD-E30F-7AD2-E37F-C67BED5F9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9197410" y="131653"/>
            <a:ext cx="3118071" cy="3118071"/>
          </a:xfrm>
          <a:prstGeom prst="rect">
            <a:avLst/>
          </a:prstGeom>
        </p:spPr>
      </p:pic>
      <p:pic>
        <p:nvPicPr>
          <p:cNvPr id="17" name="Picture 16" descr="Graphical user interface, application, circle&#10;&#10;Description automatically generated">
            <a:extLst>
              <a:ext uri="{FF2B5EF4-FFF2-40B4-BE49-F238E27FC236}">
                <a16:creationId xmlns:a16="http://schemas.microsoft.com/office/drawing/2014/main" id="{B043145E-EE20-C891-7BB1-A129F12DE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7669">
            <a:off x="-769209" y="2294467"/>
            <a:ext cx="3118071" cy="311807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7614014-4C01-086C-B985-73394C16B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79812">
            <a:off x="8742745" y="3442998"/>
            <a:ext cx="3058953" cy="312013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2113D0A6-3D3F-3CDD-A04D-CA3BDDA57D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408" y="4146793"/>
            <a:ext cx="670618" cy="755970"/>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1813FF3F-335E-D2BB-3D59-D5BFAF4CB9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999" y="4146793"/>
            <a:ext cx="1930840" cy="2070572"/>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836BDCEB-0DFD-4B97-B693-342C38FF0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3498" y="4135607"/>
            <a:ext cx="2095978" cy="2362738"/>
          </a:xfrm>
          <a:prstGeom prst="rect">
            <a:avLst/>
          </a:prstGeom>
        </p:spPr>
      </p:pic>
      <p:pic>
        <p:nvPicPr>
          <p:cNvPr id="27" name="Picture 26" descr="A pink and white flower&#10;&#10;Description automatically generated with low confidence">
            <a:extLst>
              <a:ext uri="{FF2B5EF4-FFF2-40B4-BE49-F238E27FC236}">
                <a16:creationId xmlns:a16="http://schemas.microsoft.com/office/drawing/2014/main" id="{E8494E0C-AC74-382B-892A-17F6461E69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67" y="-619992"/>
            <a:ext cx="2870854" cy="2756528"/>
          </a:xfrm>
          <a:prstGeom prst="rect">
            <a:avLst/>
          </a:prstGeom>
        </p:spPr>
      </p:pic>
      <p:pic>
        <p:nvPicPr>
          <p:cNvPr id="29" name="Picture 28" descr="Icon&#10;&#10;Description automatically generated">
            <a:extLst>
              <a:ext uri="{FF2B5EF4-FFF2-40B4-BE49-F238E27FC236}">
                <a16:creationId xmlns:a16="http://schemas.microsoft.com/office/drawing/2014/main" id="{3D03C15B-56B6-6999-6DF8-999B17676A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9464" y="1290267"/>
            <a:ext cx="1092449" cy="121947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0CA471AD-B7E2-87E8-0923-85AF18E2A2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8012" y="508063"/>
            <a:ext cx="1943543" cy="2070572"/>
          </a:xfrm>
          <a:prstGeom prst="rect">
            <a:avLst/>
          </a:prstGeom>
        </p:spPr>
      </p:pic>
      <p:pic>
        <p:nvPicPr>
          <p:cNvPr id="33" name="Picture 32" descr="A picture containing text, vector graphics&#10;&#10;Description automatically generated">
            <a:extLst>
              <a:ext uri="{FF2B5EF4-FFF2-40B4-BE49-F238E27FC236}">
                <a16:creationId xmlns:a16="http://schemas.microsoft.com/office/drawing/2014/main" id="{AD63F0EC-B5AB-22B4-AB78-4F85D695D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95872" y="89484"/>
            <a:ext cx="2482685" cy="2768534"/>
          </a:xfrm>
          <a:prstGeom prst="rect">
            <a:avLst/>
          </a:prstGeom>
        </p:spPr>
      </p:pic>
      <p:pic>
        <p:nvPicPr>
          <p:cNvPr id="35" name="Picture 34" descr="Logo&#10;&#10;Description automatically generated">
            <a:extLst>
              <a:ext uri="{FF2B5EF4-FFF2-40B4-BE49-F238E27FC236}">
                <a16:creationId xmlns:a16="http://schemas.microsoft.com/office/drawing/2014/main" id="{C9A01042-EB52-9695-F299-10BF9092D4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693170" y="3370229"/>
            <a:ext cx="4442497" cy="4442497"/>
          </a:xfrm>
          <a:prstGeom prst="rect">
            <a:avLst/>
          </a:prstGeom>
        </p:spPr>
      </p:pic>
    </p:spTree>
    <p:extLst>
      <p:ext uri="{BB962C8B-B14F-4D97-AF65-F5344CB8AC3E}">
        <p14:creationId xmlns:p14="http://schemas.microsoft.com/office/powerpoint/2010/main" val="20565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medium confidence">
            <a:extLst>
              <a:ext uri="{FF2B5EF4-FFF2-40B4-BE49-F238E27FC236}">
                <a16:creationId xmlns:a16="http://schemas.microsoft.com/office/drawing/2014/main" id="{B14F21B2-DF24-A7B1-C824-BE09C33715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644"/>
          <a:stretch/>
        </p:blipFill>
        <p:spPr>
          <a:xfrm>
            <a:off x="0" y="-1"/>
            <a:ext cx="12192000" cy="6858001"/>
          </a:xfrm>
        </p:spPr>
      </p:pic>
      <p:grpSp>
        <p:nvGrpSpPr>
          <p:cNvPr id="8" name="Group 7">
            <a:extLst>
              <a:ext uri="{FF2B5EF4-FFF2-40B4-BE49-F238E27FC236}">
                <a16:creationId xmlns:a16="http://schemas.microsoft.com/office/drawing/2014/main" id="{DCCD6EA3-6E3D-C687-605F-7547F2E56FC4}"/>
              </a:ext>
            </a:extLst>
          </p:cNvPr>
          <p:cNvGrpSpPr/>
          <p:nvPr/>
        </p:nvGrpSpPr>
        <p:grpSpPr>
          <a:xfrm>
            <a:off x="2585326" y="118964"/>
            <a:ext cx="7021347" cy="972493"/>
            <a:chOff x="2530600" y="471948"/>
            <a:chExt cx="7021347" cy="972493"/>
          </a:xfrm>
        </p:grpSpPr>
        <p:sp>
          <p:nvSpPr>
            <p:cNvPr id="6" name="TextBox 5">
              <a:extLst>
                <a:ext uri="{FF2B5EF4-FFF2-40B4-BE49-F238E27FC236}">
                  <a16:creationId xmlns:a16="http://schemas.microsoft.com/office/drawing/2014/main" id="{FD1DACCE-BC9B-BC7D-9F67-93CE67630907}"/>
                </a:ext>
              </a:extLst>
            </p:cNvPr>
            <p:cNvSpPr txBox="1"/>
            <p:nvPr/>
          </p:nvSpPr>
          <p:spPr>
            <a:xfrm>
              <a:off x="2574844" y="471948"/>
              <a:ext cx="6977103" cy="923330"/>
            </a:xfrm>
            <a:prstGeom prst="rect">
              <a:avLst/>
            </a:prstGeom>
            <a:noFill/>
          </p:spPr>
          <p:txBody>
            <a:bodyPr wrap="none" rtlCol="0">
              <a:spAutoFit/>
            </a:bodyPr>
            <a:lstStyle/>
            <a:p>
              <a:r>
                <a:rPr lang="en-US" sz="5400" dirty="0">
                  <a:solidFill>
                    <a:schemeClr val="accent6">
                      <a:lumMod val="75000"/>
                    </a:schemeClr>
                  </a:solidFill>
                  <a:latin typeface="Spongeboy" pitchFamily="50" charset="0"/>
                </a:rPr>
                <a:t>Shellcode Loader RECAP</a:t>
              </a:r>
            </a:p>
          </p:txBody>
        </p:sp>
        <p:sp>
          <p:nvSpPr>
            <p:cNvPr id="7" name="TextBox 6">
              <a:extLst>
                <a:ext uri="{FF2B5EF4-FFF2-40B4-BE49-F238E27FC236}">
                  <a16:creationId xmlns:a16="http://schemas.microsoft.com/office/drawing/2014/main" id="{3A26DB53-DD37-E48D-0A2D-8FC93D5E38EF}"/>
                </a:ext>
              </a:extLst>
            </p:cNvPr>
            <p:cNvSpPr txBox="1"/>
            <p:nvPr/>
          </p:nvSpPr>
          <p:spPr>
            <a:xfrm>
              <a:off x="2530600" y="521111"/>
              <a:ext cx="6977103" cy="923330"/>
            </a:xfrm>
            <a:prstGeom prst="rect">
              <a:avLst/>
            </a:prstGeom>
            <a:noFill/>
          </p:spPr>
          <p:txBody>
            <a:bodyPr wrap="none" rtlCol="0">
              <a:spAutoFit/>
            </a:bodyPr>
            <a:lstStyle/>
            <a:p>
              <a:r>
                <a:rPr lang="en-US" sz="5400" dirty="0">
                  <a:solidFill>
                    <a:srgbClr val="FEF418"/>
                  </a:solidFill>
                  <a:latin typeface="Spongeboy" pitchFamily="50" charset="0"/>
                </a:rPr>
                <a:t>Shellcode Loader RECAP</a:t>
              </a:r>
            </a:p>
          </p:txBody>
        </p:sp>
      </p:grpSp>
      <p:grpSp>
        <p:nvGrpSpPr>
          <p:cNvPr id="12" name="Group 11">
            <a:extLst>
              <a:ext uri="{FF2B5EF4-FFF2-40B4-BE49-F238E27FC236}">
                <a16:creationId xmlns:a16="http://schemas.microsoft.com/office/drawing/2014/main" id="{86C1E846-3EAF-E027-4F49-CF3D928172B3}"/>
              </a:ext>
            </a:extLst>
          </p:cNvPr>
          <p:cNvGrpSpPr/>
          <p:nvPr/>
        </p:nvGrpSpPr>
        <p:grpSpPr>
          <a:xfrm>
            <a:off x="1666567" y="1601757"/>
            <a:ext cx="2273257" cy="2709400"/>
            <a:chOff x="1998859" y="1887186"/>
            <a:chExt cx="2324424" cy="2682691"/>
          </a:xfrm>
        </p:grpSpPr>
        <p:sp>
          <p:nvSpPr>
            <p:cNvPr id="11" name="Rectangle: Rounded Corners 10">
              <a:extLst>
                <a:ext uri="{FF2B5EF4-FFF2-40B4-BE49-F238E27FC236}">
                  <a16:creationId xmlns:a16="http://schemas.microsoft.com/office/drawing/2014/main" id="{2F75E058-0015-83B4-0CE3-E1FBEAA1AA99}"/>
                </a:ext>
              </a:extLst>
            </p:cNvPr>
            <p:cNvSpPr/>
            <p:nvPr/>
          </p:nvSpPr>
          <p:spPr>
            <a:xfrm>
              <a:off x="1998859" y="3096594"/>
              <a:ext cx="2064775" cy="1473283"/>
            </a:xfrm>
            <a:prstGeom prst="roundRect">
              <a:avLst/>
            </a:prstGeom>
            <a:solidFill>
              <a:schemeClr val="accent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b Sponge" panose="02000500000000000000" pitchFamily="2" charset="0"/>
                </a:rPr>
                <a:t>Import hard-coded shellcode string to byte array</a:t>
              </a:r>
            </a:p>
          </p:txBody>
        </p:sp>
        <p:pic>
          <p:nvPicPr>
            <p:cNvPr id="10" name="Picture 9" descr="A picture containing text&#10;&#10;Description automatically generated">
              <a:extLst>
                <a:ext uri="{FF2B5EF4-FFF2-40B4-BE49-F238E27FC236}">
                  <a16:creationId xmlns:a16="http://schemas.microsoft.com/office/drawing/2014/main" id="{948F7B6F-219A-A269-54C5-E97491356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8859" y="1887186"/>
              <a:ext cx="2324424" cy="1476581"/>
            </a:xfrm>
            <a:prstGeom prst="rect">
              <a:avLst/>
            </a:prstGeom>
          </p:spPr>
        </p:pic>
      </p:grpSp>
      <p:grpSp>
        <p:nvGrpSpPr>
          <p:cNvPr id="13" name="Group 12">
            <a:extLst>
              <a:ext uri="{FF2B5EF4-FFF2-40B4-BE49-F238E27FC236}">
                <a16:creationId xmlns:a16="http://schemas.microsoft.com/office/drawing/2014/main" id="{30388A41-D59F-B8DE-3D9C-CB7EAB3E11D8}"/>
              </a:ext>
            </a:extLst>
          </p:cNvPr>
          <p:cNvGrpSpPr/>
          <p:nvPr/>
        </p:nvGrpSpPr>
        <p:grpSpPr>
          <a:xfrm>
            <a:off x="8201311" y="1545639"/>
            <a:ext cx="2273257" cy="2712732"/>
            <a:chOff x="1998859" y="1887186"/>
            <a:chExt cx="2324424" cy="2685990"/>
          </a:xfrm>
        </p:grpSpPr>
        <p:sp>
          <p:nvSpPr>
            <p:cNvPr id="14" name="Rectangle: Rounded Corners 13">
              <a:extLst>
                <a:ext uri="{FF2B5EF4-FFF2-40B4-BE49-F238E27FC236}">
                  <a16:creationId xmlns:a16="http://schemas.microsoft.com/office/drawing/2014/main" id="{A3EC88D3-1333-137D-D460-E0C52581B79E}"/>
                </a:ext>
              </a:extLst>
            </p:cNvPr>
            <p:cNvSpPr/>
            <p:nvPr/>
          </p:nvSpPr>
          <p:spPr>
            <a:xfrm>
              <a:off x="1998859" y="3096595"/>
              <a:ext cx="2064775" cy="1476581"/>
            </a:xfrm>
            <a:prstGeom prst="roundRect">
              <a:avLst/>
            </a:prstGeom>
            <a:solidFill>
              <a:schemeClr val="accent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b Sponge" panose="02000500000000000000" pitchFamily="2" charset="0"/>
                </a:rPr>
                <a:t>Copy shellcode to allocated memory region with </a:t>
              </a:r>
              <a:r>
                <a:rPr lang="en-US" dirty="0" err="1">
                  <a:latin typeface="Bob Sponge" panose="02000500000000000000" pitchFamily="2" charset="0"/>
                </a:rPr>
                <a:t>Marshal.Copy</a:t>
              </a:r>
              <a:endParaRPr lang="en-US" dirty="0">
                <a:latin typeface="Bob Sponge" panose="02000500000000000000" pitchFamily="2" charset="0"/>
              </a:endParaRPr>
            </a:p>
          </p:txBody>
        </p:sp>
        <p:pic>
          <p:nvPicPr>
            <p:cNvPr id="15" name="Picture 14" descr="A picture containing text&#10;&#10;Description automatically generated">
              <a:extLst>
                <a:ext uri="{FF2B5EF4-FFF2-40B4-BE49-F238E27FC236}">
                  <a16:creationId xmlns:a16="http://schemas.microsoft.com/office/drawing/2014/main" id="{C2ED9220-E834-8B36-31F5-D56E64A64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8859" y="1887186"/>
              <a:ext cx="2324424" cy="1476581"/>
            </a:xfrm>
            <a:prstGeom prst="rect">
              <a:avLst/>
            </a:prstGeom>
          </p:spPr>
        </p:pic>
      </p:grpSp>
      <p:grpSp>
        <p:nvGrpSpPr>
          <p:cNvPr id="16" name="Group 15">
            <a:extLst>
              <a:ext uri="{FF2B5EF4-FFF2-40B4-BE49-F238E27FC236}">
                <a16:creationId xmlns:a16="http://schemas.microsoft.com/office/drawing/2014/main" id="{9A67515B-FEBF-66EF-7EF5-93247DE56475}"/>
              </a:ext>
            </a:extLst>
          </p:cNvPr>
          <p:cNvGrpSpPr/>
          <p:nvPr/>
        </p:nvGrpSpPr>
        <p:grpSpPr>
          <a:xfrm>
            <a:off x="7064683" y="4103649"/>
            <a:ext cx="2273257" cy="2709400"/>
            <a:chOff x="1998859" y="1887186"/>
            <a:chExt cx="2324424" cy="2682691"/>
          </a:xfrm>
        </p:grpSpPr>
        <p:sp>
          <p:nvSpPr>
            <p:cNvPr id="17" name="Rectangle: Rounded Corners 16">
              <a:extLst>
                <a:ext uri="{FF2B5EF4-FFF2-40B4-BE49-F238E27FC236}">
                  <a16:creationId xmlns:a16="http://schemas.microsoft.com/office/drawing/2014/main" id="{A4E73E39-45E8-E847-0824-960758661EF7}"/>
                </a:ext>
              </a:extLst>
            </p:cNvPr>
            <p:cNvSpPr/>
            <p:nvPr/>
          </p:nvSpPr>
          <p:spPr>
            <a:xfrm>
              <a:off x="1998859" y="3096595"/>
              <a:ext cx="2064775" cy="1473282"/>
            </a:xfrm>
            <a:prstGeom prst="roundRect">
              <a:avLst/>
            </a:prstGeom>
            <a:solidFill>
              <a:schemeClr val="accent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EF418"/>
                  </a:solidFill>
                  <a:latin typeface="Bob Sponge" panose="02000500000000000000" pitchFamily="2" charset="0"/>
                </a:rPr>
                <a:t>PROFIT!!!!</a:t>
              </a:r>
            </a:p>
          </p:txBody>
        </p:sp>
        <p:pic>
          <p:nvPicPr>
            <p:cNvPr id="18" name="Picture 17" descr="A picture containing text&#10;&#10;Description automatically generated">
              <a:extLst>
                <a:ext uri="{FF2B5EF4-FFF2-40B4-BE49-F238E27FC236}">
                  <a16:creationId xmlns:a16="http://schemas.microsoft.com/office/drawing/2014/main" id="{94145B95-99CB-64FE-74D2-24E109523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8859" y="1887186"/>
              <a:ext cx="2324424" cy="1476581"/>
            </a:xfrm>
            <a:prstGeom prst="rect">
              <a:avLst/>
            </a:prstGeom>
          </p:spPr>
        </p:pic>
      </p:grpSp>
      <p:grpSp>
        <p:nvGrpSpPr>
          <p:cNvPr id="19" name="Group 18">
            <a:extLst>
              <a:ext uri="{FF2B5EF4-FFF2-40B4-BE49-F238E27FC236}">
                <a16:creationId xmlns:a16="http://schemas.microsoft.com/office/drawing/2014/main" id="{81D6928E-9BB8-689A-8658-5D5DD66B5D1B}"/>
              </a:ext>
            </a:extLst>
          </p:cNvPr>
          <p:cNvGrpSpPr/>
          <p:nvPr/>
        </p:nvGrpSpPr>
        <p:grpSpPr>
          <a:xfrm>
            <a:off x="3107995" y="4103649"/>
            <a:ext cx="2273257" cy="2709400"/>
            <a:chOff x="1998859" y="1887186"/>
            <a:chExt cx="2324424" cy="2682691"/>
          </a:xfrm>
        </p:grpSpPr>
        <p:sp>
          <p:nvSpPr>
            <p:cNvPr id="20" name="Rectangle: Rounded Corners 19">
              <a:extLst>
                <a:ext uri="{FF2B5EF4-FFF2-40B4-BE49-F238E27FC236}">
                  <a16:creationId xmlns:a16="http://schemas.microsoft.com/office/drawing/2014/main" id="{9C0D58EB-12C9-926B-9E3E-0C1430A37162}"/>
                </a:ext>
              </a:extLst>
            </p:cNvPr>
            <p:cNvSpPr/>
            <p:nvPr/>
          </p:nvSpPr>
          <p:spPr>
            <a:xfrm>
              <a:off x="1998859" y="3096595"/>
              <a:ext cx="2064775" cy="1473282"/>
            </a:xfrm>
            <a:prstGeom prst="roundRect">
              <a:avLst/>
            </a:prstGeom>
            <a:solidFill>
              <a:schemeClr val="accent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b Sponge" panose="02000500000000000000" pitchFamily="2" charset="0"/>
                </a:rPr>
                <a:t>Set EIP to beginning of shellcode with </a:t>
              </a:r>
              <a:r>
                <a:rPr lang="en-US" dirty="0" err="1">
                  <a:latin typeface="Bob Sponge" panose="02000500000000000000" pitchFamily="2" charset="0"/>
                </a:rPr>
                <a:t>CreateThread</a:t>
              </a:r>
              <a:endParaRPr lang="en-US" dirty="0">
                <a:latin typeface="Bob Sponge" panose="02000500000000000000" pitchFamily="2" charset="0"/>
              </a:endParaRPr>
            </a:p>
          </p:txBody>
        </p:sp>
        <p:pic>
          <p:nvPicPr>
            <p:cNvPr id="21" name="Picture 20" descr="A picture containing text&#10;&#10;Description automatically generated">
              <a:extLst>
                <a:ext uri="{FF2B5EF4-FFF2-40B4-BE49-F238E27FC236}">
                  <a16:creationId xmlns:a16="http://schemas.microsoft.com/office/drawing/2014/main" id="{A1B04B4D-0147-E668-0007-15C252433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8859" y="1887186"/>
              <a:ext cx="2324424" cy="1476581"/>
            </a:xfrm>
            <a:prstGeom prst="rect">
              <a:avLst/>
            </a:prstGeom>
          </p:spPr>
        </p:pic>
      </p:grpSp>
      <p:grpSp>
        <p:nvGrpSpPr>
          <p:cNvPr id="22" name="Group 21">
            <a:extLst>
              <a:ext uri="{FF2B5EF4-FFF2-40B4-BE49-F238E27FC236}">
                <a16:creationId xmlns:a16="http://schemas.microsoft.com/office/drawing/2014/main" id="{FD6A20BF-EFEC-2819-53E7-8D504788AD59}"/>
              </a:ext>
            </a:extLst>
          </p:cNvPr>
          <p:cNvGrpSpPr/>
          <p:nvPr/>
        </p:nvGrpSpPr>
        <p:grpSpPr>
          <a:xfrm>
            <a:off x="5093317" y="1598428"/>
            <a:ext cx="2273257" cy="2712730"/>
            <a:chOff x="1998859" y="1887186"/>
            <a:chExt cx="2324424" cy="2685988"/>
          </a:xfrm>
        </p:grpSpPr>
        <p:sp>
          <p:nvSpPr>
            <p:cNvPr id="23" name="Rectangle: Rounded Corners 22">
              <a:extLst>
                <a:ext uri="{FF2B5EF4-FFF2-40B4-BE49-F238E27FC236}">
                  <a16:creationId xmlns:a16="http://schemas.microsoft.com/office/drawing/2014/main" id="{B63FDD4F-0B13-4C91-E16B-2CD7E1CBE253}"/>
                </a:ext>
              </a:extLst>
            </p:cNvPr>
            <p:cNvSpPr/>
            <p:nvPr/>
          </p:nvSpPr>
          <p:spPr>
            <a:xfrm>
              <a:off x="1998859" y="3096594"/>
              <a:ext cx="2064775" cy="1476580"/>
            </a:xfrm>
            <a:prstGeom prst="roundRect">
              <a:avLst/>
            </a:prstGeom>
            <a:solidFill>
              <a:schemeClr val="accent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b Sponge" panose="02000500000000000000" pitchFamily="2" charset="0"/>
                </a:rPr>
                <a:t>Allocate memory equal to shellcode size with </a:t>
              </a:r>
              <a:r>
                <a:rPr lang="en-US" dirty="0" err="1">
                  <a:latin typeface="Bob Sponge" panose="02000500000000000000" pitchFamily="2" charset="0"/>
                </a:rPr>
                <a:t>VirtualAlloc</a:t>
              </a:r>
              <a:endParaRPr lang="en-US" dirty="0">
                <a:latin typeface="Bob Sponge" panose="02000500000000000000" pitchFamily="2" charset="0"/>
              </a:endParaRPr>
            </a:p>
          </p:txBody>
        </p:sp>
        <p:pic>
          <p:nvPicPr>
            <p:cNvPr id="24" name="Picture 23" descr="A picture containing text&#10;&#10;Description automatically generated">
              <a:extLst>
                <a:ext uri="{FF2B5EF4-FFF2-40B4-BE49-F238E27FC236}">
                  <a16:creationId xmlns:a16="http://schemas.microsoft.com/office/drawing/2014/main" id="{611E6648-3D22-3089-5747-7A214F7A0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8859" y="1887186"/>
              <a:ext cx="2324424" cy="1476581"/>
            </a:xfrm>
            <a:prstGeom prst="rect">
              <a:avLst/>
            </a:prstGeom>
          </p:spPr>
        </p:pic>
      </p:grpSp>
    </p:spTree>
    <p:extLst>
      <p:ext uri="{BB962C8B-B14F-4D97-AF65-F5344CB8AC3E}">
        <p14:creationId xmlns:p14="http://schemas.microsoft.com/office/powerpoint/2010/main" val="30880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toy, birthday, clipart&#10;&#10;Description automatically generated">
            <a:extLst>
              <a:ext uri="{FF2B5EF4-FFF2-40B4-BE49-F238E27FC236}">
                <a16:creationId xmlns:a16="http://schemas.microsoft.com/office/drawing/2014/main" id="{C5A46C5F-0999-5119-8B99-0BBB565E8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1" cy="6858001"/>
          </a:xfrm>
        </p:spPr>
      </p:pic>
      <p:grpSp>
        <p:nvGrpSpPr>
          <p:cNvPr id="10" name="Group 9">
            <a:extLst>
              <a:ext uri="{FF2B5EF4-FFF2-40B4-BE49-F238E27FC236}">
                <a16:creationId xmlns:a16="http://schemas.microsoft.com/office/drawing/2014/main" id="{8286F64A-8516-2541-DE2C-6BF01DA557EA}"/>
              </a:ext>
            </a:extLst>
          </p:cNvPr>
          <p:cNvGrpSpPr/>
          <p:nvPr/>
        </p:nvGrpSpPr>
        <p:grpSpPr>
          <a:xfrm>
            <a:off x="697413" y="2378181"/>
            <a:ext cx="8793428" cy="2536723"/>
            <a:chOff x="2433485" y="766916"/>
            <a:chExt cx="8793428" cy="2536723"/>
          </a:xfrm>
        </p:grpSpPr>
        <p:sp>
          <p:nvSpPr>
            <p:cNvPr id="6" name="Rectangle 5">
              <a:extLst>
                <a:ext uri="{FF2B5EF4-FFF2-40B4-BE49-F238E27FC236}">
                  <a16:creationId xmlns:a16="http://schemas.microsoft.com/office/drawing/2014/main" id="{BDB762C0-3991-1861-7EC3-167D2F2A0BEF}"/>
                </a:ext>
              </a:extLst>
            </p:cNvPr>
            <p:cNvSpPr/>
            <p:nvPr/>
          </p:nvSpPr>
          <p:spPr>
            <a:xfrm>
              <a:off x="4483510" y="766916"/>
              <a:ext cx="6743403" cy="70792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Spongeboy" pitchFamily="50" charset="0"/>
                </a:rPr>
                <a:t>Questions, Comments, Manifestos?</a:t>
              </a:r>
            </a:p>
            <a:p>
              <a:pPr algn="r"/>
              <a:r>
                <a:rPr lang="en-US" sz="1600" dirty="0">
                  <a:solidFill>
                    <a:schemeClr val="tx1"/>
                  </a:solidFill>
                  <a:latin typeface="Spongeboy" pitchFamily="50" charset="0"/>
                </a:rPr>
                <a:t>-</a:t>
              </a:r>
              <a:r>
                <a:rPr lang="en-US" sz="1600" b="1" dirty="0">
                  <a:solidFill>
                    <a:schemeClr val="tx1"/>
                  </a:solidFill>
                  <a:latin typeface="Spongeboy" pitchFamily="50" charset="0"/>
                </a:rPr>
                <a:t>Cochise The Poet Laureate</a:t>
              </a:r>
              <a:r>
                <a:rPr lang="en-US" sz="1600" dirty="0">
                  <a:solidFill>
                    <a:schemeClr val="tx1"/>
                  </a:solidFill>
                  <a:latin typeface="Spongeboy" pitchFamily="50" charset="0"/>
                </a:rPr>
                <a:t> </a:t>
              </a:r>
            </a:p>
          </p:txBody>
        </p:sp>
        <p:sp>
          <p:nvSpPr>
            <p:cNvPr id="7" name="Rectangle 6">
              <a:extLst>
                <a:ext uri="{FF2B5EF4-FFF2-40B4-BE49-F238E27FC236}">
                  <a16:creationId xmlns:a16="http://schemas.microsoft.com/office/drawing/2014/main" id="{55A6F498-25F4-79DA-19D4-F0D4874E5CEE}"/>
                </a:ext>
              </a:extLst>
            </p:cNvPr>
            <p:cNvSpPr/>
            <p:nvPr/>
          </p:nvSpPr>
          <p:spPr>
            <a:xfrm>
              <a:off x="2433485" y="1627239"/>
              <a:ext cx="8793428" cy="16764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ob Sponge" panose="02000500000000000000" pitchFamily="2" charset="0"/>
                </a:rPr>
                <a:t>There are no dumb questions, only dumb people.</a:t>
              </a:r>
            </a:p>
            <a:p>
              <a:pPr algn="r"/>
              <a:r>
                <a:rPr lang="en-US" sz="1600" dirty="0">
                  <a:solidFill>
                    <a:schemeClr val="tx1"/>
                  </a:solidFill>
                  <a:latin typeface="Bob Sponge" panose="02000500000000000000" pitchFamily="2" charset="0"/>
                </a:rPr>
                <a:t>	-Some Pretentious Asshole Calling Himself Disco0rdant Melody KEK</a:t>
              </a:r>
            </a:p>
          </p:txBody>
        </p:sp>
      </p:grpSp>
      <p:pic>
        <p:nvPicPr>
          <p:cNvPr id="13" name="Picture 12" descr="A picture containing text&#10;&#10;Description automatically generated">
            <a:extLst>
              <a:ext uri="{FF2B5EF4-FFF2-40B4-BE49-F238E27FC236}">
                <a16:creationId xmlns:a16="http://schemas.microsoft.com/office/drawing/2014/main" id="{EBFA2563-4AA8-ED18-F64A-9D4B43201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87" y="166504"/>
            <a:ext cx="2337736" cy="348003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554C7C5-B567-09AE-4837-019E8CF01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336" y="3319926"/>
            <a:ext cx="3456652" cy="3456652"/>
          </a:xfrm>
          <a:prstGeom prst="rect">
            <a:avLst/>
          </a:prstGeom>
        </p:spPr>
      </p:pic>
    </p:spTree>
    <p:extLst>
      <p:ext uri="{BB962C8B-B14F-4D97-AF65-F5344CB8AC3E}">
        <p14:creationId xmlns:p14="http://schemas.microsoft.com/office/powerpoint/2010/main" val="3981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A21812-48F0-3E42-6B1F-9F81710CA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1" name="Picture 10">
            <a:extLst>
              <a:ext uri="{FF2B5EF4-FFF2-40B4-BE49-F238E27FC236}">
                <a16:creationId xmlns:a16="http://schemas.microsoft.com/office/drawing/2014/main" id="{03665BF1-CBFC-1E9B-6AF3-68879E965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429" y="195514"/>
            <a:ext cx="670618" cy="755970"/>
          </a:xfrm>
          <a:prstGeom prst="rect">
            <a:avLst/>
          </a:prstGeom>
        </p:spPr>
      </p:pic>
      <p:pic>
        <p:nvPicPr>
          <p:cNvPr id="12" name="Picture 11">
            <a:extLst>
              <a:ext uri="{FF2B5EF4-FFF2-40B4-BE49-F238E27FC236}">
                <a16:creationId xmlns:a16="http://schemas.microsoft.com/office/drawing/2014/main" id="{2D17788D-2D71-C92E-E7A1-74521D142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80" y="195514"/>
            <a:ext cx="1930840" cy="2070572"/>
          </a:xfrm>
          <a:prstGeom prst="rect">
            <a:avLst/>
          </a:prstGeom>
        </p:spPr>
      </p:pic>
      <p:pic>
        <p:nvPicPr>
          <p:cNvPr id="13" name="Picture 12">
            <a:extLst>
              <a:ext uri="{FF2B5EF4-FFF2-40B4-BE49-F238E27FC236}">
                <a16:creationId xmlns:a16="http://schemas.microsoft.com/office/drawing/2014/main" id="{F6995A7C-4159-D86E-7311-BC9B4D591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907" y="4591915"/>
            <a:ext cx="2095978" cy="2362738"/>
          </a:xfrm>
          <a:prstGeom prst="rect">
            <a:avLst/>
          </a:prstGeom>
        </p:spPr>
      </p:pic>
      <p:pic>
        <p:nvPicPr>
          <p:cNvPr id="14" name="Picture 13">
            <a:extLst>
              <a:ext uri="{FF2B5EF4-FFF2-40B4-BE49-F238E27FC236}">
                <a16:creationId xmlns:a16="http://schemas.microsoft.com/office/drawing/2014/main" id="{5F1CB65E-134D-8E26-F333-51176266B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6997" y="-58624"/>
            <a:ext cx="2870854" cy="2756528"/>
          </a:xfrm>
          <a:prstGeom prst="rect">
            <a:avLst/>
          </a:prstGeom>
        </p:spPr>
      </p:pic>
      <p:pic>
        <p:nvPicPr>
          <p:cNvPr id="15" name="Picture 14">
            <a:extLst>
              <a:ext uri="{FF2B5EF4-FFF2-40B4-BE49-F238E27FC236}">
                <a16:creationId xmlns:a16="http://schemas.microsoft.com/office/drawing/2014/main" id="{5EDB1D17-F270-BD16-6338-D67480D816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2429" y="5497401"/>
            <a:ext cx="1092449" cy="1219478"/>
          </a:xfrm>
          <a:prstGeom prst="rect">
            <a:avLst/>
          </a:prstGeom>
        </p:spPr>
      </p:pic>
      <p:grpSp>
        <p:nvGrpSpPr>
          <p:cNvPr id="19" name="Group 18">
            <a:extLst>
              <a:ext uri="{FF2B5EF4-FFF2-40B4-BE49-F238E27FC236}">
                <a16:creationId xmlns:a16="http://schemas.microsoft.com/office/drawing/2014/main" id="{F0958566-F2F9-3B6A-4919-0D24A3CBF572}"/>
              </a:ext>
            </a:extLst>
          </p:cNvPr>
          <p:cNvGrpSpPr/>
          <p:nvPr/>
        </p:nvGrpSpPr>
        <p:grpSpPr>
          <a:xfrm>
            <a:off x="4850081" y="571253"/>
            <a:ext cx="2741028" cy="874873"/>
            <a:chOff x="3416948" y="573499"/>
            <a:chExt cx="2741028" cy="874873"/>
          </a:xfrm>
        </p:grpSpPr>
        <p:sp>
          <p:nvSpPr>
            <p:cNvPr id="17" name="TextBox 16">
              <a:extLst>
                <a:ext uri="{FF2B5EF4-FFF2-40B4-BE49-F238E27FC236}">
                  <a16:creationId xmlns:a16="http://schemas.microsoft.com/office/drawing/2014/main" id="{04ECC725-D2EE-9641-1C1D-92B865E75B55}"/>
                </a:ext>
              </a:extLst>
            </p:cNvPr>
            <p:cNvSpPr txBox="1"/>
            <p:nvPr/>
          </p:nvSpPr>
          <p:spPr>
            <a:xfrm>
              <a:off x="3476729" y="573499"/>
              <a:ext cx="2681247" cy="830997"/>
            </a:xfrm>
            <a:prstGeom prst="rect">
              <a:avLst/>
            </a:prstGeom>
            <a:noFill/>
          </p:spPr>
          <p:txBody>
            <a:bodyPr wrap="none" rtlCol="0">
              <a:spAutoFit/>
            </a:bodyPr>
            <a:lstStyle/>
            <a:p>
              <a:r>
                <a:rPr lang="en-US" sz="4800" dirty="0">
                  <a:solidFill>
                    <a:schemeClr val="accent6">
                      <a:lumMod val="75000"/>
                    </a:schemeClr>
                  </a:solidFill>
                  <a:latin typeface="Spongeboy" pitchFamily="50" charset="0"/>
                </a:rPr>
                <a:t>What Do?</a:t>
              </a:r>
            </a:p>
          </p:txBody>
        </p:sp>
        <p:sp>
          <p:nvSpPr>
            <p:cNvPr id="18" name="TextBox 17">
              <a:extLst>
                <a:ext uri="{FF2B5EF4-FFF2-40B4-BE49-F238E27FC236}">
                  <a16:creationId xmlns:a16="http://schemas.microsoft.com/office/drawing/2014/main" id="{CD682D9C-BD53-7478-DF0C-70F45DC8A230}"/>
                </a:ext>
              </a:extLst>
            </p:cNvPr>
            <p:cNvSpPr txBox="1"/>
            <p:nvPr/>
          </p:nvSpPr>
          <p:spPr>
            <a:xfrm>
              <a:off x="3416948" y="617375"/>
              <a:ext cx="2681247" cy="830997"/>
            </a:xfrm>
            <a:prstGeom prst="rect">
              <a:avLst/>
            </a:prstGeom>
            <a:noFill/>
          </p:spPr>
          <p:txBody>
            <a:bodyPr wrap="none" rtlCol="0">
              <a:spAutoFit/>
            </a:bodyPr>
            <a:lstStyle/>
            <a:p>
              <a:r>
                <a:rPr lang="en-US" sz="4800" dirty="0">
                  <a:solidFill>
                    <a:srgbClr val="FEF418"/>
                  </a:solidFill>
                  <a:latin typeface="Spongeboy" pitchFamily="50" charset="0"/>
                </a:rPr>
                <a:t>What Do?</a:t>
              </a:r>
            </a:p>
          </p:txBody>
        </p:sp>
      </p:grpSp>
      <p:sp>
        <p:nvSpPr>
          <p:cNvPr id="21" name="Rectangle: Rounded Corners 20">
            <a:extLst>
              <a:ext uri="{FF2B5EF4-FFF2-40B4-BE49-F238E27FC236}">
                <a16:creationId xmlns:a16="http://schemas.microsoft.com/office/drawing/2014/main" id="{0738ECA0-3602-FB33-D39F-D6535717E12E}"/>
              </a:ext>
            </a:extLst>
          </p:cNvPr>
          <p:cNvSpPr/>
          <p:nvPr/>
        </p:nvSpPr>
        <p:spPr>
          <a:xfrm>
            <a:off x="2542910" y="1852937"/>
            <a:ext cx="7355370" cy="8309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Introduction</a:t>
            </a:r>
          </a:p>
        </p:txBody>
      </p:sp>
      <p:sp>
        <p:nvSpPr>
          <p:cNvPr id="22" name="Rectangle: Rounded Corners 21">
            <a:extLst>
              <a:ext uri="{FF2B5EF4-FFF2-40B4-BE49-F238E27FC236}">
                <a16:creationId xmlns:a16="http://schemas.microsoft.com/office/drawing/2014/main" id="{2A3FE13B-E886-0381-1B7A-9D48596D5013}"/>
              </a:ext>
            </a:extLst>
          </p:cNvPr>
          <p:cNvSpPr/>
          <p:nvPr/>
        </p:nvSpPr>
        <p:spPr>
          <a:xfrm>
            <a:off x="2542910" y="4839456"/>
            <a:ext cx="7355370" cy="8309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A Simple Shellcode Loader</a:t>
            </a:r>
          </a:p>
        </p:txBody>
      </p:sp>
      <p:sp>
        <p:nvSpPr>
          <p:cNvPr id="23" name="Rectangle: Rounded Corners 22">
            <a:extLst>
              <a:ext uri="{FF2B5EF4-FFF2-40B4-BE49-F238E27FC236}">
                <a16:creationId xmlns:a16="http://schemas.microsoft.com/office/drawing/2014/main" id="{7073599C-8DC7-0C5E-4294-D01901E2A18B}"/>
              </a:ext>
            </a:extLst>
          </p:cNvPr>
          <p:cNvSpPr/>
          <p:nvPr/>
        </p:nvSpPr>
        <p:spPr>
          <a:xfrm>
            <a:off x="2542910" y="3819177"/>
            <a:ext cx="7355370" cy="8309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Windows API Calls within C# .NET Framework</a:t>
            </a:r>
          </a:p>
        </p:txBody>
      </p:sp>
      <p:sp>
        <p:nvSpPr>
          <p:cNvPr id="24" name="Rectangle: Rounded Corners 23">
            <a:extLst>
              <a:ext uri="{FF2B5EF4-FFF2-40B4-BE49-F238E27FC236}">
                <a16:creationId xmlns:a16="http://schemas.microsoft.com/office/drawing/2014/main" id="{CCCAFCFD-B6AD-AD51-6CA9-D95DA425AF28}"/>
              </a:ext>
            </a:extLst>
          </p:cNvPr>
          <p:cNvSpPr/>
          <p:nvPr/>
        </p:nvSpPr>
        <p:spPr>
          <a:xfrm>
            <a:off x="2542910" y="2844853"/>
            <a:ext cx="7355370" cy="8309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What is a shellcode loader?</a:t>
            </a:r>
          </a:p>
        </p:txBody>
      </p:sp>
      <p:sp>
        <p:nvSpPr>
          <p:cNvPr id="27" name="Rectangle: Rounded Corners 26">
            <a:extLst>
              <a:ext uri="{FF2B5EF4-FFF2-40B4-BE49-F238E27FC236}">
                <a16:creationId xmlns:a16="http://schemas.microsoft.com/office/drawing/2014/main" id="{503DE1FB-3049-BBFB-0F77-16F51BBCE8C0}"/>
              </a:ext>
            </a:extLst>
          </p:cNvPr>
          <p:cNvSpPr/>
          <p:nvPr/>
        </p:nvSpPr>
        <p:spPr>
          <a:xfrm>
            <a:off x="2542910" y="5809887"/>
            <a:ext cx="7355370" cy="8309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Questions</a:t>
            </a:r>
          </a:p>
        </p:txBody>
      </p:sp>
      <p:pic>
        <p:nvPicPr>
          <p:cNvPr id="29" name="Picture 28">
            <a:extLst>
              <a:ext uri="{FF2B5EF4-FFF2-40B4-BE49-F238E27FC236}">
                <a16:creationId xmlns:a16="http://schemas.microsoft.com/office/drawing/2014/main" id="{7FC37957-8DA9-2878-6A9D-0E2349770A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0722" y="1195172"/>
            <a:ext cx="1798104" cy="1997893"/>
          </a:xfrm>
          <a:prstGeom prst="rect">
            <a:avLst/>
          </a:prstGeom>
        </p:spPr>
      </p:pic>
      <p:pic>
        <p:nvPicPr>
          <p:cNvPr id="31" name="Picture 30">
            <a:extLst>
              <a:ext uri="{FF2B5EF4-FFF2-40B4-BE49-F238E27FC236}">
                <a16:creationId xmlns:a16="http://schemas.microsoft.com/office/drawing/2014/main" id="{A39B7AD4-1924-DA2B-82E6-4784F66F2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7117" y="2201104"/>
            <a:ext cx="1798104" cy="1997893"/>
          </a:xfrm>
          <a:prstGeom prst="rect">
            <a:avLst/>
          </a:prstGeom>
        </p:spPr>
      </p:pic>
      <p:pic>
        <p:nvPicPr>
          <p:cNvPr id="32" name="Picture 31">
            <a:extLst>
              <a:ext uri="{FF2B5EF4-FFF2-40B4-BE49-F238E27FC236}">
                <a16:creationId xmlns:a16="http://schemas.microsoft.com/office/drawing/2014/main" id="{931A691D-00C8-2DCC-EF1D-22708BC781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7084" y="3257059"/>
            <a:ext cx="1798104" cy="1997893"/>
          </a:xfrm>
          <a:prstGeom prst="rect">
            <a:avLst/>
          </a:prstGeom>
        </p:spPr>
      </p:pic>
      <p:pic>
        <p:nvPicPr>
          <p:cNvPr id="33" name="Picture 32">
            <a:extLst>
              <a:ext uri="{FF2B5EF4-FFF2-40B4-BE49-F238E27FC236}">
                <a16:creationId xmlns:a16="http://schemas.microsoft.com/office/drawing/2014/main" id="{6CE82AD5-A1E3-683C-FB40-B37CAA0A7A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0722" y="4227492"/>
            <a:ext cx="1798104" cy="1997893"/>
          </a:xfrm>
          <a:prstGeom prst="rect">
            <a:avLst/>
          </a:prstGeom>
        </p:spPr>
      </p:pic>
      <p:pic>
        <p:nvPicPr>
          <p:cNvPr id="34" name="Picture 33">
            <a:extLst>
              <a:ext uri="{FF2B5EF4-FFF2-40B4-BE49-F238E27FC236}">
                <a16:creationId xmlns:a16="http://schemas.microsoft.com/office/drawing/2014/main" id="{36C40D42-8486-A211-4009-E476580DE1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7117" y="5251327"/>
            <a:ext cx="1798104" cy="1997893"/>
          </a:xfrm>
          <a:prstGeom prst="rect">
            <a:avLst/>
          </a:prstGeom>
        </p:spPr>
      </p:pic>
      <p:pic>
        <p:nvPicPr>
          <p:cNvPr id="36" name="Picture 35" descr="A picture containing text, vector graphics&#10;&#10;Description automatically generated">
            <a:extLst>
              <a:ext uri="{FF2B5EF4-FFF2-40B4-BE49-F238E27FC236}">
                <a16:creationId xmlns:a16="http://schemas.microsoft.com/office/drawing/2014/main" id="{84D3459C-6D67-B905-7A49-17F3E29320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505133">
            <a:off x="10220253" y="4218954"/>
            <a:ext cx="2014969" cy="2014969"/>
          </a:xfrm>
          <a:prstGeom prst="rect">
            <a:avLst/>
          </a:prstGeom>
        </p:spPr>
      </p:pic>
      <p:pic>
        <p:nvPicPr>
          <p:cNvPr id="38" name="Picture 37">
            <a:extLst>
              <a:ext uri="{FF2B5EF4-FFF2-40B4-BE49-F238E27FC236}">
                <a16:creationId xmlns:a16="http://schemas.microsoft.com/office/drawing/2014/main" id="{CDB69B49-D6C6-5656-CC75-3112F7F41E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1078" y="-1193703"/>
            <a:ext cx="4762500" cy="4762500"/>
          </a:xfrm>
          <a:prstGeom prst="rect">
            <a:avLst/>
          </a:prstGeom>
        </p:spPr>
      </p:pic>
    </p:spTree>
    <p:extLst>
      <p:ext uri="{BB962C8B-B14F-4D97-AF65-F5344CB8AC3E}">
        <p14:creationId xmlns:p14="http://schemas.microsoft.com/office/powerpoint/2010/main" val="14908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 fill="hold"/>
                                        <p:tgtEl>
                                          <p:spTgt spid="11"/>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3000" fill="hold"/>
                                        <p:tgtEl>
                                          <p:spTgt spid="12"/>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3000" fill="hold"/>
                                        <p:tgtEl>
                                          <p:spTgt spid="13"/>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3000" fill="hold"/>
                                        <p:tgtEl>
                                          <p:spTgt spid="14"/>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3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90F-A6A2-2FD7-FAA0-E402541EEB4D}"/>
              </a:ext>
            </a:extLst>
          </p:cNvPr>
          <p:cNvSpPr>
            <a:spLocks noGrp="1"/>
          </p:cNvSpPr>
          <p:nvPr>
            <p:ph type="title"/>
          </p:nvPr>
        </p:nvSpPr>
        <p:spPr/>
        <p:txBody>
          <a:bodyPr/>
          <a:lstStyle/>
          <a:p>
            <a:endParaRPr lang="en-US" dirty="0"/>
          </a:p>
        </p:txBody>
      </p:sp>
      <p:pic>
        <p:nvPicPr>
          <p:cNvPr id="9" name="Content Placeholder 8" descr="A screenshot of a video game&#10;&#10;Description automatically generated">
            <a:extLst>
              <a:ext uri="{FF2B5EF4-FFF2-40B4-BE49-F238E27FC236}">
                <a16:creationId xmlns:a16="http://schemas.microsoft.com/office/drawing/2014/main" id="{B7953FB2-2D6D-C0C2-265C-90CA4D969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1" name="Picture 10" descr="A picture containing text, silhouette, vector graphics&#10;&#10;Description automatically generated">
            <a:extLst>
              <a:ext uri="{FF2B5EF4-FFF2-40B4-BE49-F238E27FC236}">
                <a16:creationId xmlns:a16="http://schemas.microsoft.com/office/drawing/2014/main" id="{A1F9EF88-D718-5B91-1EDD-53ED98FDB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90" y="536279"/>
            <a:ext cx="9207820" cy="5195505"/>
          </a:xfrm>
          <a:prstGeom prst="rect">
            <a:avLst/>
          </a:prstGeom>
        </p:spPr>
      </p:pic>
      <p:grpSp>
        <p:nvGrpSpPr>
          <p:cNvPr id="14" name="Group 13">
            <a:extLst>
              <a:ext uri="{FF2B5EF4-FFF2-40B4-BE49-F238E27FC236}">
                <a16:creationId xmlns:a16="http://schemas.microsoft.com/office/drawing/2014/main" id="{8BAA4ADA-FC1E-37FC-4A5E-7B6C89CF1EB1}"/>
              </a:ext>
            </a:extLst>
          </p:cNvPr>
          <p:cNvGrpSpPr/>
          <p:nvPr/>
        </p:nvGrpSpPr>
        <p:grpSpPr>
          <a:xfrm>
            <a:off x="2071070" y="2689936"/>
            <a:ext cx="8049859" cy="1584408"/>
            <a:chOff x="2338341" y="2582854"/>
            <a:chExt cx="8049859" cy="1584408"/>
          </a:xfrm>
        </p:grpSpPr>
        <p:sp>
          <p:nvSpPr>
            <p:cNvPr id="12" name="TextBox 11">
              <a:extLst>
                <a:ext uri="{FF2B5EF4-FFF2-40B4-BE49-F238E27FC236}">
                  <a16:creationId xmlns:a16="http://schemas.microsoft.com/office/drawing/2014/main" id="{139ED09F-7279-609A-19BF-2E6095FE6FA8}"/>
                </a:ext>
              </a:extLst>
            </p:cNvPr>
            <p:cNvSpPr txBox="1"/>
            <p:nvPr/>
          </p:nvSpPr>
          <p:spPr>
            <a:xfrm>
              <a:off x="2451412" y="2582854"/>
              <a:ext cx="7936788" cy="1569660"/>
            </a:xfrm>
            <a:prstGeom prst="rect">
              <a:avLst/>
            </a:prstGeom>
            <a:noFill/>
          </p:spPr>
          <p:txBody>
            <a:bodyPr wrap="none" rtlCol="0">
              <a:spAutoFit/>
            </a:bodyPr>
            <a:lstStyle/>
            <a:p>
              <a:r>
                <a:rPr lang="en-US" sz="9600" dirty="0">
                  <a:solidFill>
                    <a:schemeClr val="accent6">
                      <a:lumMod val="75000"/>
                    </a:schemeClr>
                  </a:solidFill>
                  <a:latin typeface="Spongeboy" pitchFamily="50" charset="0"/>
                </a:rPr>
                <a:t>THANK YOU</a:t>
              </a:r>
            </a:p>
          </p:txBody>
        </p:sp>
        <p:sp>
          <p:nvSpPr>
            <p:cNvPr id="13" name="TextBox 12">
              <a:extLst>
                <a:ext uri="{FF2B5EF4-FFF2-40B4-BE49-F238E27FC236}">
                  <a16:creationId xmlns:a16="http://schemas.microsoft.com/office/drawing/2014/main" id="{12950580-B0DE-5453-E1AE-19701FE1C84C}"/>
                </a:ext>
              </a:extLst>
            </p:cNvPr>
            <p:cNvSpPr txBox="1"/>
            <p:nvPr/>
          </p:nvSpPr>
          <p:spPr>
            <a:xfrm>
              <a:off x="2338341" y="2597602"/>
              <a:ext cx="7936788" cy="1569660"/>
            </a:xfrm>
            <a:prstGeom prst="rect">
              <a:avLst/>
            </a:prstGeom>
            <a:noFill/>
          </p:spPr>
          <p:txBody>
            <a:bodyPr wrap="none" rtlCol="0">
              <a:spAutoFit/>
            </a:bodyPr>
            <a:lstStyle/>
            <a:p>
              <a:r>
                <a:rPr lang="en-US" sz="9600" dirty="0">
                  <a:solidFill>
                    <a:srgbClr val="FEF418"/>
                  </a:solidFill>
                  <a:latin typeface="Spongeboy" pitchFamily="50" charset="0"/>
                </a:rPr>
                <a:t>THANK YOU</a:t>
              </a:r>
            </a:p>
          </p:txBody>
        </p:sp>
      </p:grpSp>
      <p:pic>
        <p:nvPicPr>
          <p:cNvPr id="16" name="Picture 15" descr="Graphical user interface, application, circle&#10;&#10;Description automatically generated">
            <a:extLst>
              <a:ext uri="{FF2B5EF4-FFF2-40B4-BE49-F238E27FC236}">
                <a16:creationId xmlns:a16="http://schemas.microsoft.com/office/drawing/2014/main" id="{CA043AFD-E30F-7AD2-E37F-C67BED5F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17669">
            <a:off x="9197410" y="131653"/>
            <a:ext cx="3118071" cy="3118071"/>
          </a:xfrm>
          <a:prstGeom prst="rect">
            <a:avLst/>
          </a:prstGeom>
        </p:spPr>
      </p:pic>
      <p:pic>
        <p:nvPicPr>
          <p:cNvPr id="17" name="Picture 16" descr="Graphical user interface, application, circle&#10;&#10;Description automatically generated">
            <a:extLst>
              <a:ext uri="{FF2B5EF4-FFF2-40B4-BE49-F238E27FC236}">
                <a16:creationId xmlns:a16="http://schemas.microsoft.com/office/drawing/2014/main" id="{B043145E-EE20-C891-7BB1-A129F12DE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17669">
            <a:off x="-769209" y="2294467"/>
            <a:ext cx="3118071" cy="311807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7614014-4C01-086C-B985-73394C16B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79812">
            <a:off x="8742745" y="3442998"/>
            <a:ext cx="3058953" cy="312013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2113D0A6-3D3F-3CDD-A04D-CA3BDDA57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408" y="4146793"/>
            <a:ext cx="670618" cy="755970"/>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1813FF3F-335E-D2BB-3D59-D5BFAF4CB9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999" y="4146793"/>
            <a:ext cx="1930840" cy="2070572"/>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836BDCEB-0DFD-4B97-B693-342C38FF0E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3498" y="4135607"/>
            <a:ext cx="2095978" cy="2362738"/>
          </a:xfrm>
          <a:prstGeom prst="rect">
            <a:avLst/>
          </a:prstGeom>
        </p:spPr>
      </p:pic>
      <p:pic>
        <p:nvPicPr>
          <p:cNvPr id="27" name="Picture 26" descr="A pink and white flower&#10;&#10;Description automatically generated with low confidence">
            <a:extLst>
              <a:ext uri="{FF2B5EF4-FFF2-40B4-BE49-F238E27FC236}">
                <a16:creationId xmlns:a16="http://schemas.microsoft.com/office/drawing/2014/main" id="{E8494E0C-AC74-382B-892A-17F6461E69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1367" y="-619992"/>
            <a:ext cx="2870854" cy="2756528"/>
          </a:xfrm>
          <a:prstGeom prst="rect">
            <a:avLst/>
          </a:prstGeom>
        </p:spPr>
      </p:pic>
      <p:pic>
        <p:nvPicPr>
          <p:cNvPr id="29" name="Picture 28" descr="Icon&#10;&#10;Description automatically generated">
            <a:extLst>
              <a:ext uri="{FF2B5EF4-FFF2-40B4-BE49-F238E27FC236}">
                <a16:creationId xmlns:a16="http://schemas.microsoft.com/office/drawing/2014/main" id="{3D03C15B-56B6-6999-6DF8-999B17676A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39464" y="1290267"/>
            <a:ext cx="1092449" cy="121947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0CA471AD-B7E2-87E8-0923-85AF18E2A2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8012" y="508063"/>
            <a:ext cx="1943543" cy="2070572"/>
          </a:xfrm>
          <a:prstGeom prst="rect">
            <a:avLst/>
          </a:prstGeom>
        </p:spPr>
      </p:pic>
      <p:pic>
        <p:nvPicPr>
          <p:cNvPr id="33" name="Picture 32" descr="A picture containing text, vector graphics&#10;&#10;Description automatically generated">
            <a:extLst>
              <a:ext uri="{FF2B5EF4-FFF2-40B4-BE49-F238E27FC236}">
                <a16:creationId xmlns:a16="http://schemas.microsoft.com/office/drawing/2014/main" id="{AD63F0EC-B5AB-22B4-AB78-4F85D695D1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395872" y="89484"/>
            <a:ext cx="2482685" cy="2768534"/>
          </a:xfrm>
          <a:prstGeom prst="rect">
            <a:avLst/>
          </a:prstGeom>
        </p:spPr>
      </p:pic>
      <p:pic>
        <p:nvPicPr>
          <p:cNvPr id="35" name="Picture 34" descr="Logo&#10;&#10;Description automatically generated">
            <a:extLst>
              <a:ext uri="{FF2B5EF4-FFF2-40B4-BE49-F238E27FC236}">
                <a16:creationId xmlns:a16="http://schemas.microsoft.com/office/drawing/2014/main" id="{C9A01042-EB52-9695-F299-10BF9092D4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693170" y="3370229"/>
            <a:ext cx="4442497" cy="4442497"/>
          </a:xfrm>
          <a:prstGeom prst="rect">
            <a:avLst/>
          </a:prstGeom>
        </p:spPr>
      </p:pic>
    </p:spTree>
    <p:extLst>
      <p:ext uri="{BB962C8B-B14F-4D97-AF65-F5344CB8AC3E}">
        <p14:creationId xmlns:p14="http://schemas.microsoft.com/office/powerpoint/2010/main" val="2620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FB7CA58-6888-51EE-26FE-8D1B541ED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930D6F2F-3AEE-0E6C-52A7-230FFCB57C35}"/>
              </a:ext>
            </a:extLst>
          </p:cNvPr>
          <p:cNvSpPr/>
          <p:nvPr/>
        </p:nvSpPr>
        <p:spPr>
          <a:xfrm>
            <a:off x="1303283" y="1037304"/>
            <a:ext cx="9049407" cy="568058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Bob Sponge" panose="02000500000000000000" pitchFamily="2" charset="0"/>
            </a:endParaRPr>
          </a:p>
          <a:p>
            <a:pPr algn="ctr"/>
            <a:r>
              <a:rPr lang="en-US" sz="2400" dirty="0">
                <a:solidFill>
                  <a:schemeClr val="tx1"/>
                </a:solidFill>
                <a:latin typeface="Bob Sponge" panose="02000500000000000000" pitchFamily="2" charset="0"/>
              </a:rPr>
              <a:t>Since your host is too dumb to remember </a:t>
            </a:r>
          </a:p>
          <a:p>
            <a:pPr algn="ctr"/>
            <a:r>
              <a:rPr lang="en-US" sz="2400" dirty="0">
                <a:solidFill>
                  <a:schemeClr val="tx1"/>
                </a:solidFill>
                <a:latin typeface="Bob Sponge" panose="02000500000000000000" pitchFamily="2" charset="0"/>
              </a:rPr>
              <a:t>to use one term or the other</a:t>
            </a:r>
          </a:p>
          <a:p>
            <a:pPr algn="ctr"/>
            <a:endParaRPr lang="en-US" sz="2400" dirty="0">
              <a:solidFill>
                <a:schemeClr val="tx1"/>
              </a:solidFill>
              <a:latin typeface="Bob Sponge" panose="02000500000000000000" pitchFamily="2" charset="0"/>
            </a:endParaRPr>
          </a:p>
          <a:p>
            <a:pPr algn="ctr"/>
            <a:r>
              <a:rPr lang="en-US" sz="2400" dirty="0">
                <a:solidFill>
                  <a:schemeClr val="tx1"/>
                </a:solidFill>
                <a:latin typeface="Bob Sponge" panose="02000500000000000000" pitchFamily="2" charset="0"/>
              </a:rPr>
              <a:t>Implant == RAT (remote access tool)</a:t>
            </a:r>
          </a:p>
          <a:p>
            <a:pPr algn="ctr"/>
            <a:r>
              <a:rPr lang="en-US" sz="2400" dirty="0">
                <a:solidFill>
                  <a:schemeClr val="tx1"/>
                </a:solidFill>
                <a:latin typeface="Bob Sponge" panose="02000500000000000000" pitchFamily="2" charset="0"/>
              </a:rPr>
              <a:t>Shellcode Loader == Shellcode Runner</a:t>
            </a:r>
          </a:p>
          <a:p>
            <a:pPr algn="ctr"/>
            <a:endParaRPr lang="en-US" sz="2400" dirty="0">
              <a:solidFill>
                <a:schemeClr val="tx1"/>
              </a:solidFill>
              <a:latin typeface="Bob Sponge" panose="02000500000000000000" pitchFamily="2" charset="0"/>
            </a:endParaRPr>
          </a:p>
          <a:p>
            <a:pPr algn="ctr"/>
            <a:r>
              <a:rPr lang="en-US" sz="2400" b="1" dirty="0">
                <a:solidFill>
                  <a:schemeClr val="tx1"/>
                </a:solidFill>
                <a:latin typeface="Bob Sponge" panose="02000500000000000000" pitchFamily="2" charset="0"/>
              </a:rPr>
              <a:t>TRIGGER WARNING:</a:t>
            </a:r>
          </a:p>
          <a:p>
            <a:pPr algn="ctr"/>
            <a:r>
              <a:rPr lang="en-US" sz="2400" dirty="0">
                <a:solidFill>
                  <a:schemeClr val="tx1"/>
                </a:solidFill>
                <a:latin typeface="Bob Sponge" panose="02000500000000000000" pitchFamily="2" charset="0"/>
              </a:rPr>
              <a:t>In the following hour you will be exposed to:</a:t>
            </a:r>
          </a:p>
          <a:p>
            <a:pPr algn="ctr"/>
            <a:r>
              <a:rPr lang="en-US" sz="2400" dirty="0">
                <a:solidFill>
                  <a:schemeClr val="tx1"/>
                </a:solidFill>
                <a:latin typeface="Bob Sponge" panose="02000500000000000000" pitchFamily="2" charset="0"/>
              </a:rPr>
              <a:t>Bad Humor (and possibly language)</a:t>
            </a:r>
          </a:p>
          <a:p>
            <a:pPr algn="ctr"/>
            <a:r>
              <a:rPr lang="en-US" sz="2400" dirty="0">
                <a:solidFill>
                  <a:schemeClr val="tx1"/>
                </a:solidFill>
                <a:latin typeface="Bob Sponge" panose="02000500000000000000" pitchFamily="2" charset="0"/>
              </a:rPr>
              <a:t>Even Worse Code</a:t>
            </a:r>
          </a:p>
          <a:p>
            <a:pPr algn="ctr"/>
            <a:r>
              <a:rPr lang="en-US" sz="2400" dirty="0">
                <a:solidFill>
                  <a:schemeClr val="tx1"/>
                </a:solidFill>
                <a:latin typeface="Bob Sponge" panose="02000500000000000000" pitchFamily="2" charset="0"/>
              </a:rPr>
              <a:t>(Shellcode Running is a Programming Sport)   </a:t>
            </a:r>
          </a:p>
          <a:p>
            <a:pPr algn="ctr"/>
            <a:r>
              <a:rPr lang="en-US" sz="2400" dirty="0">
                <a:solidFill>
                  <a:schemeClr val="tx1"/>
                </a:solidFill>
                <a:latin typeface="Bob Sponge" panose="02000500000000000000" pitchFamily="2" charset="0"/>
              </a:rPr>
              <a:t>Microsoft Windows </a:t>
            </a:r>
          </a:p>
          <a:p>
            <a:pPr algn="ctr"/>
            <a:r>
              <a:rPr lang="en-US" sz="2400" b="1" dirty="0">
                <a:solidFill>
                  <a:schemeClr val="tx1"/>
                </a:solidFill>
                <a:latin typeface="Bob Sponge" panose="02000500000000000000" pitchFamily="2" charset="0"/>
              </a:rPr>
              <a:t>ENOUGH SPONGEBOB TO MAKE YOUR EYES BLEED!!!</a:t>
            </a:r>
          </a:p>
        </p:txBody>
      </p:sp>
      <p:pic>
        <p:nvPicPr>
          <p:cNvPr id="8" name="Picture 7" descr="A blue body of water&#10;&#10;Description automatically generated with low confidence">
            <a:extLst>
              <a:ext uri="{FF2B5EF4-FFF2-40B4-BE49-F238E27FC236}">
                <a16:creationId xmlns:a16="http://schemas.microsoft.com/office/drawing/2014/main" id="{79A92C8A-CEFC-3212-338E-607BB00B0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2340" y="-49265"/>
            <a:ext cx="7021552" cy="1393723"/>
          </a:xfrm>
          <a:prstGeom prst="rect">
            <a:avLst/>
          </a:prstGeom>
        </p:spPr>
      </p:pic>
      <p:sp>
        <p:nvSpPr>
          <p:cNvPr id="9" name="TextBox 8">
            <a:extLst>
              <a:ext uri="{FF2B5EF4-FFF2-40B4-BE49-F238E27FC236}">
                <a16:creationId xmlns:a16="http://schemas.microsoft.com/office/drawing/2014/main" id="{F3C271F3-4D80-95F0-349F-76AC71D1641E}"/>
              </a:ext>
            </a:extLst>
          </p:cNvPr>
          <p:cNvSpPr txBox="1"/>
          <p:nvPr/>
        </p:nvSpPr>
        <p:spPr>
          <a:xfrm>
            <a:off x="2850217" y="216224"/>
            <a:ext cx="6726952" cy="769441"/>
          </a:xfrm>
          <a:prstGeom prst="rect">
            <a:avLst/>
          </a:prstGeom>
          <a:noFill/>
        </p:spPr>
        <p:txBody>
          <a:bodyPr wrap="square" rtlCol="0">
            <a:spAutoFit/>
          </a:bodyPr>
          <a:lstStyle/>
          <a:p>
            <a:r>
              <a:rPr lang="en-US" sz="4400" dirty="0">
                <a:solidFill>
                  <a:schemeClr val="bg1"/>
                </a:solidFill>
                <a:latin typeface="Spongeboy" pitchFamily="50" charset="0"/>
              </a:rPr>
              <a:t>Some Definitions and Stuff</a:t>
            </a:r>
          </a:p>
        </p:txBody>
      </p:sp>
      <p:pic>
        <p:nvPicPr>
          <p:cNvPr id="11" name="Picture 10" descr="Shape&#10;&#10;Description automatically generated with low confidence">
            <a:extLst>
              <a:ext uri="{FF2B5EF4-FFF2-40B4-BE49-F238E27FC236}">
                <a16:creationId xmlns:a16="http://schemas.microsoft.com/office/drawing/2014/main" id="{21DEC765-0ECC-8D6A-B036-FA74CE1A8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72" y="0"/>
            <a:ext cx="3429781" cy="68580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D62D8737-D8BB-2ED4-4E1D-C61B58C5E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07" y="1037303"/>
            <a:ext cx="3429781" cy="68580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0CDF600D-31F6-2B95-65A2-990B557CA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071" y="836970"/>
            <a:ext cx="3429781" cy="6858000"/>
          </a:xfrm>
          <a:prstGeom prst="rect">
            <a:avLst/>
          </a:prstGeom>
        </p:spPr>
      </p:pic>
      <p:pic>
        <p:nvPicPr>
          <p:cNvPr id="15" name="Picture 14">
            <a:extLst>
              <a:ext uri="{FF2B5EF4-FFF2-40B4-BE49-F238E27FC236}">
                <a16:creationId xmlns:a16="http://schemas.microsoft.com/office/drawing/2014/main" id="{B9F23C65-B8AF-F072-6F91-D7738269A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675757">
            <a:off x="7857044" y="2591099"/>
            <a:ext cx="5303402" cy="4783885"/>
          </a:xfrm>
          <a:prstGeom prst="rect">
            <a:avLst/>
          </a:prstGeom>
        </p:spPr>
      </p:pic>
    </p:spTree>
    <p:extLst>
      <p:ext uri="{BB962C8B-B14F-4D97-AF65-F5344CB8AC3E}">
        <p14:creationId xmlns:p14="http://schemas.microsoft.com/office/powerpoint/2010/main" val="412204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 calcmode="lin" valueType="num">
                                      <p:cBhvr additive="base">
                                        <p:cTn id="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anim calcmode="lin" valueType="num">
                                      <p:cBhvr additive="base">
                                        <p:cTn id="1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 calcmode="lin" valueType="num">
                                      <p:cBhvr additive="base">
                                        <p:cTn id="1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anim calcmode="lin" valueType="num">
                                      <p:cBhvr additive="base">
                                        <p:cTn id="2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anim calcmode="lin" valueType="num">
                                      <p:cBhvr additive="base">
                                        <p:cTn id="2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anim calcmode="lin" valueType="num">
                                      <p:cBhvr additive="base">
                                        <p:cTn id="3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anim calcmode="lin" valueType="num">
                                      <p:cBhvr additive="base">
                                        <p:cTn id="39"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EE885078-B466-C4E4-6D7B-3AB390E30F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5" name="Picture 14" descr="Graphical user interface, application, circle&#10;&#10;Description automatically generated">
            <a:extLst>
              <a:ext uri="{FF2B5EF4-FFF2-40B4-BE49-F238E27FC236}">
                <a16:creationId xmlns:a16="http://schemas.microsoft.com/office/drawing/2014/main" id="{8F3B48F9-6704-0EEC-25B7-4ECE77CF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5782" y="1934974"/>
            <a:ext cx="4193458" cy="4193458"/>
          </a:xfrm>
          <a:prstGeom prst="rect">
            <a:avLst/>
          </a:prstGeom>
        </p:spPr>
      </p:pic>
      <p:pic>
        <p:nvPicPr>
          <p:cNvPr id="16" name="Picture 15" descr="Graphical user interface, application, circle&#10;&#10;Description automatically generated">
            <a:extLst>
              <a:ext uri="{FF2B5EF4-FFF2-40B4-BE49-F238E27FC236}">
                <a16:creationId xmlns:a16="http://schemas.microsoft.com/office/drawing/2014/main" id="{6546E79F-36F1-7AFC-E0DE-4BA33E1C8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434"/>
            <a:ext cx="4193458" cy="4193458"/>
          </a:xfrm>
          <a:prstGeom prst="rect">
            <a:avLst/>
          </a:prstGeom>
        </p:spPr>
      </p:pic>
      <p:sp>
        <p:nvSpPr>
          <p:cNvPr id="6" name="Rectangle: Rounded Corners 5">
            <a:extLst>
              <a:ext uri="{FF2B5EF4-FFF2-40B4-BE49-F238E27FC236}">
                <a16:creationId xmlns:a16="http://schemas.microsoft.com/office/drawing/2014/main" id="{402271AE-8B56-69E1-B6E9-39402FA634AE}"/>
              </a:ext>
            </a:extLst>
          </p:cNvPr>
          <p:cNvSpPr/>
          <p:nvPr/>
        </p:nvSpPr>
        <p:spPr>
          <a:xfrm>
            <a:off x="1548580" y="420329"/>
            <a:ext cx="10102645" cy="6017342"/>
          </a:xfrm>
          <a:prstGeom prst="round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blue body of water&#10;&#10;Description automatically generated with low confidence">
            <a:extLst>
              <a:ext uri="{FF2B5EF4-FFF2-40B4-BE49-F238E27FC236}">
                <a16:creationId xmlns:a16="http://schemas.microsoft.com/office/drawing/2014/main" id="{62D8A672-5CB1-50A0-BA96-0DEEE147D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545" y="0"/>
            <a:ext cx="7021552" cy="1593150"/>
          </a:xfrm>
          <a:prstGeom prst="rect">
            <a:avLst/>
          </a:prstGeom>
        </p:spPr>
      </p:pic>
      <p:sp>
        <p:nvSpPr>
          <p:cNvPr id="10" name="TextBox 9">
            <a:extLst>
              <a:ext uri="{FF2B5EF4-FFF2-40B4-BE49-F238E27FC236}">
                <a16:creationId xmlns:a16="http://schemas.microsoft.com/office/drawing/2014/main" id="{E6850835-F03C-AC85-06A5-36E4D1DFFAE1}"/>
              </a:ext>
            </a:extLst>
          </p:cNvPr>
          <p:cNvSpPr txBox="1"/>
          <p:nvPr/>
        </p:nvSpPr>
        <p:spPr>
          <a:xfrm>
            <a:off x="7403197" y="320719"/>
            <a:ext cx="2310248" cy="830997"/>
          </a:xfrm>
          <a:prstGeom prst="rect">
            <a:avLst/>
          </a:prstGeom>
          <a:noFill/>
        </p:spPr>
        <p:txBody>
          <a:bodyPr wrap="none" rtlCol="0">
            <a:spAutoFit/>
          </a:bodyPr>
          <a:lstStyle/>
          <a:p>
            <a:r>
              <a:rPr lang="en-US" sz="4800" dirty="0" err="1">
                <a:solidFill>
                  <a:srgbClr val="FEF418"/>
                </a:solidFill>
                <a:latin typeface="Spongeboy" pitchFamily="50" charset="0"/>
              </a:rPr>
              <a:t>Whoami</a:t>
            </a:r>
            <a:endParaRPr lang="en-US" sz="4800" dirty="0">
              <a:solidFill>
                <a:srgbClr val="FEF418"/>
              </a:solidFill>
              <a:latin typeface="Spongeboy" pitchFamily="50" charset="0"/>
            </a:endParaRPr>
          </a:p>
        </p:txBody>
      </p:sp>
      <p:sp>
        <p:nvSpPr>
          <p:cNvPr id="12" name="TextBox 11">
            <a:extLst>
              <a:ext uri="{FF2B5EF4-FFF2-40B4-BE49-F238E27FC236}">
                <a16:creationId xmlns:a16="http://schemas.microsoft.com/office/drawing/2014/main" id="{E6FD7279-51F1-EA90-B2D6-33B8E1C91D57}"/>
              </a:ext>
            </a:extLst>
          </p:cNvPr>
          <p:cNvSpPr txBox="1"/>
          <p:nvPr/>
        </p:nvSpPr>
        <p:spPr>
          <a:xfrm>
            <a:off x="1874520" y="1593150"/>
            <a:ext cx="9509760" cy="6740307"/>
          </a:xfrm>
          <a:prstGeom prst="rect">
            <a:avLst/>
          </a:prstGeom>
          <a:noFill/>
        </p:spPr>
        <p:txBody>
          <a:bodyPr wrap="square" rtlCol="0">
            <a:spAutoFit/>
          </a:bodyPr>
          <a:lstStyle/>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r>
              <a:rPr lang="en-US" sz="2400" dirty="0"/>
              <a:t>Disc0rdantMel0dy (Chris Russell)</a:t>
            </a:r>
          </a:p>
          <a:p>
            <a:pPr algn="ctr"/>
            <a:r>
              <a:rPr lang="en-US" sz="2400" dirty="0"/>
              <a:t> </a:t>
            </a:r>
          </a:p>
          <a:p>
            <a:pPr algn="ctr"/>
            <a:r>
              <a:rPr lang="en-US" sz="2400" dirty="0"/>
              <a:t>PowerShell and C# Nerd (Note: Not a real developer!)</a:t>
            </a:r>
          </a:p>
          <a:p>
            <a:pPr algn="ctr"/>
            <a:endParaRPr lang="en-US" sz="2400" dirty="0"/>
          </a:p>
          <a:p>
            <a:pPr algn="ctr"/>
            <a:r>
              <a:rPr lang="en-US" sz="2400" dirty="0"/>
              <a:t>      ‘s Malware Development</a:t>
            </a:r>
          </a:p>
          <a:p>
            <a:pPr algn="ctr"/>
            <a:endParaRPr lang="en-US" sz="2400" dirty="0"/>
          </a:p>
          <a:p>
            <a:pPr algn="ctr"/>
            <a:r>
              <a:rPr lang="en-US" sz="2400" dirty="0"/>
              <a:t>Leads Offensive Operations Group @ Fulcrum Technology Solutions</a:t>
            </a:r>
          </a:p>
          <a:p>
            <a:pPr algn="ctr"/>
            <a:endParaRPr lang="en-US" sz="2400" dirty="0"/>
          </a:p>
          <a:p>
            <a:pPr algn="ctr"/>
            <a:r>
              <a:rPr lang="en-US" sz="2400" dirty="0"/>
              <a:t>Enjoys sticking his DLL in strange programs</a:t>
            </a: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a:p>
            <a:pPr algn="ctr"/>
            <a:endParaRPr lang="en-US" dirty="0">
              <a:latin typeface="Bob Sponge" panose="02000500000000000000" pitchFamily="2" charset="0"/>
            </a:endParaRPr>
          </a:p>
        </p:txBody>
      </p:sp>
      <p:pic>
        <p:nvPicPr>
          <p:cNvPr id="14" name="Picture 13" descr="A picture containing text&#10;&#10;Description automatically generated">
            <a:extLst>
              <a:ext uri="{FF2B5EF4-FFF2-40B4-BE49-F238E27FC236}">
                <a16:creationId xmlns:a16="http://schemas.microsoft.com/office/drawing/2014/main" id="{39B9917D-830C-2814-0BF8-0C6285840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04655" y="1771036"/>
            <a:ext cx="4876800" cy="4876800"/>
          </a:xfrm>
          <a:prstGeom prst="rect">
            <a:avLst/>
          </a:prstGeom>
        </p:spPr>
      </p:pic>
      <p:pic>
        <p:nvPicPr>
          <p:cNvPr id="2" name="Picture 1">
            <a:extLst>
              <a:ext uri="{FF2B5EF4-FFF2-40B4-BE49-F238E27FC236}">
                <a16:creationId xmlns:a16="http://schemas.microsoft.com/office/drawing/2014/main" id="{DCB8AE00-81AD-D7AB-7C74-C392F77FC2D7}"/>
              </a:ext>
            </a:extLst>
          </p:cNvPr>
          <p:cNvPicPr>
            <a:picLocks/>
          </p:cNvPicPr>
          <p:nvPr/>
        </p:nvPicPr>
        <p:blipFill>
          <a:blip r:embed="rId6"/>
          <a:stretch>
            <a:fillRect/>
          </a:stretch>
        </p:blipFill>
        <p:spPr>
          <a:xfrm>
            <a:off x="4871143" y="3659819"/>
            <a:ext cx="406400" cy="406400"/>
          </a:xfrm>
          <a:prstGeom prst="rect">
            <a:avLst/>
          </a:prstGeom>
        </p:spPr>
      </p:pic>
    </p:spTree>
    <p:extLst>
      <p:ext uri="{BB962C8B-B14F-4D97-AF65-F5344CB8AC3E}">
        <p14:creationId xmlns:p14="http://schemas.microsoft.com/office/powerpoint/2010/main" val="24609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9CFABFC2-3BAD-55C2-A596-783DFA8D93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39624" cy="6858000"/>
          </a:xfrm>
        </p:spPr>
      </p:pic>
      <p:sp>
        <p:nvSpPr>
          <p:cNvPr id="6" name="Rectangle: Rounded Corners 5">
            <a:extLst>
              <a:ext uri="{FF2B5EF4-FFF2-40B4-BE49-F238E27FC236}">
                <a16:creationId xmlns:a16="http://schemas.microsoft.com/office/drawing/2014/main" id="{928C90CA-D617-C118-D487-75260B2B0117}"/>
              </a:ext>
            </a:extLst>
          </p:cNvPr>
          <p:cNvSpPr/>
          <p:nvPr/>
        </p:nvSpPr>
        <p:spPr>
          <a:xfrm>
            <a:off x="388620" y="1618290"/>
            <a:ext cx="8564315" cy="485870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ob Sponge" panose="02000500000000000000" pitchFamily="2" charset="0"/>
              </a:rPr>
              <a:t>A shellcode loader is a wrapper program to execute shellcode:</a:t>
            </a:r>
          </a:p>
          <a:p>
            <a:endParaRPr lang="en-US" sz="2400" dirty="0">
              <a:solidFill>
                <a:schemeClr val="tx1"/>
              </a:solidFill>
              <a:latin typeface="Bob Sponge" panose="02000500000000000000" pitchFamily="2" charset="0"/>
            </a:endParaRPr>
          </a:p>
          <a:p>
            <a:pPr marL="800100" lvl="1" indent="-342900">
              <a:buFont typeface="Arial" panose="020B0604020202020204" pitchFamily="34" charset="0"/>
              <a:buChar char="•"/>
            </a:pPr>
            <a:r>
              <a:rPr lang="en-US" sz="2400" dirty="0">
                <a:solidFill>
                  <a:schemeClr val="tx1"/>
                </a:solidFill>
                <a:latin typeface="Bob Sponge" panose="02000500000000000000" pitchFamily="2" charset="0"/>
              </a:rPr>
              <a:t>Shellcode can not be called on its own as it is raw bytes meant to be executed directly from a process’s memory space.</a:t>
            </a:r>
          </a:p>
          <a:p>
            <a:pPr lvl="1"/>
            <a:endParaRPr lang="en-US" sz="2400" dirty="0">
              <a:solidFill>
                <a:schemeClr val="tx1"/>
              </a:solidFill>
              <a:latin typeface="Bob Sponge" panose="02000500000000000000" pitchFamily="2" charset="0"/>
            </a:endParaRPr>
          </a:p>
          <a:p>
            <a:pPr marL="800100" lvl="1" indent="-342900">
              <a:buFont typeface="Arial" panose="020B0604020202020204" pitchFamily="34" charset="0"/>
              <a:buChar char="•"/>
            </a:pPr>
            <a:r>
              <a:rPr lang="en-US" sz="2400" dirty="0">
                <a:solidFill>
                  <a:schemeClr val="tx1"/>
                </a:solidFill>
                <a:latin typeface="Bob Sponge" panose="02000500000000000000" pitchFamily="2" charset="0"/>
              </a:rPr>
              <a:t>Shellcode is only executed if it is copied into the memory of a running process and then the execution pointer is aligned with the beginning of the shellcode.</a:t>
            </a:r>
          </a:p>
          <a:p>
            <a:pPr marL="800100" lvl="1" indent="-342900">
              <a:buFont typeface="Arial" panose="020B0604020202020204" pitchFamily="34" charset="0"/>
              <a:buChar char="•"/>
            </a:pPr>
            <a:endParaRPr lang="en-US" sz="2400" dirty="0">
              <a:solidFill>
                <a:schemeClr val="tx1"/>
              </a:solidFill>
              <a:latin typeface="Bob Sponge" panose="02000500000000000000" pitchFamily="2" charset="0"/>
            </a:endParaRPr>
          </a:p>
        </p:txBody>
      </p:sp>
      <p:sp>
        <p:nvSpPr>
          <p:cNvPr id="7" name="Rectangle: Rounded Corners 6">
            <a:extLst>
              <a:ext uri="{FF2B5EF4-FFF2-40B4-BE49-F238E27FC236}">
                <a16:creationId xmlns:a16="http://schemas.microsoft.com/office/drawing/2014/main" id="{F7282026-AB67-94E6-E94E-30380476FF1F}"/>
              </a:ext>
            </a:extLst>
          </p:cNvPr>
          <p:cNvSpPr/>
          <p:nvPr/>
        </p:nvSpPr>
        <p:spPr>
          <a:xfrm>
            <a:off x="412432" y="381000"/>
            <a:ext cx="7542848" cy="94488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pongeboy" pitchFamily="50" charset="0"/>
              </a:rPr>
              <a:t>WTF is a shellcode loader?</a:t>
            </a:r>
          </a:p>
        </p:txBody>
      </p:sp>
      <p:pic>
        <p:nvPicPr>
          <p:cNvPr id="9" name="Picture 8" descr="A picture containing text, vector graphics&#10;&#10;Description automatically generated">
            <a:extLst>
              <a:ext uri="{FF2B5EF4-FFF2-40B4-BE49-F238E27FC236}">
                <a16:creationId xmlns:a16="http://schemas.microsoft.com/office/drawing/2014/main" id="{D8235EA5-C179-46A9-0100-884D90241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880" y="2453640"/>
            <a:ext cx="4017364" cy="4572000"/>
          </a:xfrm>
          <a:prstGeom prst="rect">
            <a:avLst/>
          </a:prstGeom>
        </p:spPr>
      </p:pic>
      <p:pic>
        <p:nvPicPr>
          <p:cNvPr id="10" name="Picture 9">
            <a:extLst>
              <a:ext uri="{FF2B5EF4-FFF2-40B4-BE49-F238E27FC236}">
                <a16:creationId xmlns:a16="http://schemas.microsoft.com/office/drawing/2014/main" id="{8CB26626-7AD4-BF35-E0CD-611B181CB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935" y="-165572"/>
            <a:ext cx="1930840" cy="2070572"/>
          </a:xfrm>
          <a:prstGeom prst="rect">
            <a:avLst/>
          </a:prstGeom>
        </p:spPr>
      </p:pic>
      <p:pic>
        <p:nvPicPr>
          <p:cNvPr id="11" name="Picture 10">
            <a:extLst>
              <a:ext uri="{FF2B5EF4-FFF2-40B4-BE49-F238E27FC236}">
                <a16:creationId xmlns:a16="http://schemas.microsoft.com/office/drawing/2014/main" id="{C796ECAA-B0C8-8FDF-D8DA-A31767424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5854" y="312151"/>
            <a:ext cx="2095978" cy="2362738"/>
          </a:xfrm>
          <a:prstGeom prst="rect">
            <a:avLst/>
          </a:prstGeom>
        </p:spPr>
      </p:pic>
      <p:pic>
        <p:nvPicPr>
          <p:cNvPr id="12" name="Picture 11">
            <a:extLst>
              <a:ext uri="{FF2B5EF4-FFF2-40B4-BE49-F238E27FC236}">
                <a16:creationId xmlns:a16="http://schemas.microsoft.com/office/drawing/2014/main" id="{E857366E-41E6-52CE-E3C8-0A18EA7F6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3026" y="752409"/>
            <a:ext cx="1092449" cy="1219478"/>
          </a:xfrm>
          <a:prstGeom prst="rect">
            <a:avLst/>
          </a:prstGeom>
        </p:spPr>
      </p:pic>
    </p:spTree>
    <p:extLst>
      <p:ext uri="{BB962C8B-B14F-4D97-AF65-F5344CB8AC3E}">
        <p14:creationId xmlns:p14="http://schemas.microsoft.com/office/powerpoint/2010/main" val="228372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 fill="hold"/>
                                        <p:tgtEl>
                                          <p:spTgt spid="10"/>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3000" fill="hold"/>
                                        <p:tgtEl>
                                          <p:spTgt spid="11"/>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3000" fill="hold"/>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1000"/>
                                        <p:tgtEl>
                                          <p:spTgt spid="6">
                                            <p:txEl>
                                              <p:pRg st="2" end="2"/>
                                            </p:txEl>
                                          </p:spTgt>
                                        </p:tgtEl>
                                      </p:cBhvr>
                                    </p:animEffect>
                                    <p:anim calcmode="lin" valueType="num">
                                      <p:cBhvr>
                                        <p:cTn id="2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cean floor&#10;&#10;Description automatically generated">
            <a:extLst>
              <a:ext uri="{FF2B5EF4-FFF2-40B4-BE49-F238E27FC236}">
                <a16:creationId xmlns:a16="http://schemas.microsoft.com/office/drawing/2014/main" id="{20F1D47C-DB43-AEB8-9E25-079927D634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77050"/>
          </a:xfrm>
        </p:spPr>
      </p:pic>
      <p:sp>
        <p:nvSpPr>
          <p:cNvPr id="6" name="Rectangle 5">
            <a:extLst>
              <a:ext uri="{FF2B5EF4-FFF2-40B4-BE49-F238E27FC236}">
                <a16:creationId xmlns:a16="http://schemas.microsoft.com/office/drawing/2014/main" id="{360539FB-D471-490D-06A7-0CA7B20411D5}"/>
              </a:ext>
            </a:extLst>
          </p:cNvPr>
          <p:cNvSpPr/>
          <p:nvPr/>
        </p:nvSpPr>
        <p:spPr>
          <a:xfrm>
            <a:off x="762000" y="502920"/>
            <a:ext cx="10546080" cy="10058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pongeboy" pitchFamily="50" charset="0"/>
              </a:rPr>
              <a:t>OK… WTF is Shellcode Then?</a:t>
            </a:r>
          </a:p>
        </p:txBody>
      </p:sp>
      <p:sp>
        <p:nvSpPr>
          <p:cNvPr id="7" name="Rectangle 6">
            <a:extLst>
              <a:ext uri="{FF2B5EF4-FFF2-40B4-BE49-F238E27FC236}">
                <a16:creationId xmlns:a16="http://schemas.microsoft.com/office/drawing/2014/main" id="{7AC4205F-11FF-BF5E-97F8-0AAAC933CEB8}"/>
              </a:ext>
            </a:extLst>
          </p:cNvPr>
          <p:cNvSpPr/>
          <p:nvPr/>
        </p:nvSpPr>
        <p:spPr>
          <a:xfrm>
            <a:off x="2438400" y="1767840"/>
            <a:ext cx="8869680" cy="45872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Shellcode is:</a:t>
            </a:r>
          </a:p>
          <a:p>
            <a:pPr marL="342900" indent="-342900" algn="ctr">
              <a:buFont typeface="Arial" panose="020B0604020202020204" pitchFamily="34" charset="0"/>
              <a:buChar char="•"/>
            </a:pPr>
            <a:r>
              <a:rPr lang="en-US" sz="2400" dirty="0">
                <a:solidFill>
                  <a:schemeClr val="tx1"/>
                </a:solidFill>
                <a:latin typeface="Bob Sponge" panose="02000500000000000000" pitchFamily="2" charset="0"/>
              </a:rPr>
              <a:t>A small bit of low-level code used to carry out a specified set of instructions.</a:t>
            </a:r>
          </a:p>
          <a:p>
            <a:pPr marL="342900" indent="-342900" algn="ctr">
              <a:buFont typeface="Arial" panose="020B0604020202020204" pitchFamily="34" charset="0"/>
              <a:buChar char="•"/>
            </a:pPr>
            <a:r>
              <a:rPr lang="en-US" sz="2400" dirty="0">
                <a:solidFill>
                  <a:schemeClr val="tx1"/>
                </a:solidFill>
                <a:latin typeface="Bob Sponge" panose="02000500000000000000" pitchFamily="2" charset="0"/>
              </a:rPr>
              <a:t>Usually used to load remote access tool (RAT) or execute commands on a remote host.</a:t>
            </a:r>
          </a:p>
          <a:p>
            <a:pPr algn="ctr"/>
            <a:endParaRPr lang="en-US" sz="2400" dirty="0">
              <a:solidFill>
                <a:schemeClr val="tx1"/>
              </a:solidFill>
              <a:latin typeface="Bob Sponge" panose="02000500000000000000" pitchFamily="2" charset="0"/>
            </a:endParaRPr>
          </a:p>
          <a:p>
            <a:pPr algn="ctr"/>
            <a:r>
              <a:rPr lang="en-US" sz="2400" dirty="0">
                <a:solidFill>
                  <a:schemeClr val="tx1"/>
                </a:solidFill>
                <a:latin typeface="Bob Sponge" panose="02000500000000000000" pitchFamily="2" charset="0"/>
              </a:rPr>
              <a:t>Shellcode is not:</a:t>
            </a:r>
          </a:p>
          <a:p>
            <a:pPr marL="342900" indent="-342900" algn="ctr">
              <a:buFont typeface="Arial" panose="020B0604020202020204" pitchFamily="34" charset="0"/>
              <a:buChar char="•"/>
            </a:pPr>
            <a:r>
              <a:rPr lang="en-US" sz="2400" dirty="0">
                <a:solidFill>
                  <a:schemeClr val="tx1"/>
                </a:solidFill>
                <a:latin typeface="Bob Sponge" panose="02000500000000000000" pitchFamily="2" charset="0"/>
              </a:rPr>
              <a:t>A fully functional program</a:t>
            </a:r>
          </a:p>
          <a:p>
            <a:pPr marL="342900" indent="-342900" algn="ctr">
              <a:buFont typeface="Arial" panose="020B0604020202020204" pitchFamily="34" charset="0"/>
              <a:buChar char="•"/>
            </a:pPr>
            <a:r>
              <a:rPr lang="en-US" sz="2400" dirty="0">
                <a:solidFill>
                  <a:schemeClr val="tx1"/>
                </a:solidFill>
                <a:latin typeface="Bob Sponge" panose="02000500000000000000" pitchFamily="2" charset="0"/>
              </a:rPr>
              <a:t>Something that can be executed from the command line or GUI of an operating system (OS)</a:t>
            </a:r>
          </a:p>
        </p:txBody>
      </p:sp>
      <p:pic>
        <p:nvPicPr>
          <p:cNvPr id="9" name="Picture 8" descr="A picture containing diagram&#10;&#10;Description automatically generated">
            <a:extLst>
              <a:ext uri="{FF2B5EF4-FFF2-40B4-BE49-F238E27FC236}">
                <a16:creationId xmlns:a16="http://schemas.microsoft.com/office/drawing/2014/main" id="{36B6D9C6-B859-923C-A3E9-524B86291E3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90" b="89973" l="8889" r="90000">
                        <a14:foregroundMark x1="58222" y1="22802" x2="63111" y2="39148"/>
                        <a14:foregroundMark x1="63111" y1="39148" x2="71000" y2="51374"/>
                        <a14:foregroundMark x1="71000" y1="51374" x2="70111" y2="50275"/>
                        <a14:foregroundMark x1="76778" y1="28846" x2="76778" y2="28846"/>
                        <a14:foregroundMark x1="59111" y1="56731" x2="69667" y2="49176"/>
                        <a14:foregroundMark x1="69667" y1="49176" x2="63444" y2="48077"/>
                        <a14:foregroundMark x1="62222" y1="43956" x2="68000" y2="53709"/>
                        <a14:foregroundMark x1="70111" y1="45055" x2="72000" y2="53022"/>
                        <a14:foregroundMark x1="54222" y1="59341" x2="63111" y2="65385"/>
                        <a14:foregroundMark x1="11556" y1="49588" x2="8889" y2="50687"/>
                        <a14:foregroundMark x1="55778" y1="68407" x2="71222" y2="72527"/>
                        <a14:foregroundMark x1="71222" y1="72527" x2="69222" y2="67720"/>
                      </a14:backgroundRemoval>
                    </a14:imgEffect>
                  </a14:imgLayer>
                </a14:imgProps>
              </a:ext>
              <a:ext uri="{28A0092B-C50C-407E-A947-70E740481C1C}">
                <a14:useLocalDpi xmlns:a14="http://schemas.microsoft.com/office/drawing/2010/main" val="0"/>
              </a:ext>
            </a:extLst>
          </a:blip>
          <a:stretch>
            <a:fillRect/>
          </a:stretch>
        </p:blipFill>
        <p:spPr>
          <a:xfrm>
            <a:off x="9311641" y="0"/>
            <a:ext cx="3032760" cy="2453166"/>
          </a:xfrm>
          <a:prstGeom prst="rect">
            <a:avLst/>
          </a:prstGeom>
        </p:spPr>
      </p:pic>
      <p:pic>
        <p:nvPicPr>
          <p:cNvPr id="11" name="Picture 10" descr="A picture containing text, lamp&#10;&#10;Description automatically generated">
            <a:extLst>
              <a:ext uri="{FF2B5EF4-FFF2-40B4-BE49-F238E27FC236}">
                <a16:creationId xmlns:a16="http://schemas.microsoft.com/office/drawing/2014/main" id="{CD97139A-25F3-9E26-F9F0-8FC7F2DA8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990" y="1645920"/>
            <a:ext cx="4356381" cy="5212080"/>
          </a:xfrm>
          <a:prstGeom prst="rect">
            <a:avLst/>
          </a:prstGeom>
        </p:spPr>
      </p:pic>
    </p:spTree>
    <p:extLst>
      <p:ext uri="{BB962C8B-B14F-4D97-AF65-F5344CB8AC3E}">
        <p14:creationId xmlns:p14="http://schemas.microsoft.com/office/powerpoint/2010/main" val="292943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500"/>
                                        <p:tgtEl>
                                          <p:spTgt spid="7">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down)">
                                      <p:cBhvr>
                                        <p:cTn id="22" dur="500"/>
                                        <p:tgtEl>
                                          <p:spTgt spid="7">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wipe(down)">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wipe(down)">
                                      <p:cBhvr>
                                        <p:cTn id="30" dur="500"/>
                                        <p:tgtEl>
                                          <p:spTgt spid="7">
                                            <p:txEl>
                                              <p:pRg st="4" end="4"/>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wipe(down)">
                                      <p:cBhvr>
                                        <p:cTn id="33" dur="500"/>
                                        <p:tgtEl>
                                          <p:spTgt spid="7">
                                            <p:txEl>
                                              <p:pRg st="5" end="5"/>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wipe(down)">
                                      <p:cBhvr>
                                        <p:cTn id="3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9CFABFC2-3BAD-55C2-A596-783DFA8D93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39624" cy="6858000"/>
          </a:xfrm>
        </p:spPr>
      </p:pic>
      <p:sp>
        <p:nvSpPr>
          <p:cNvPr id="6" name="Rectangle: Rounded Corners 5">
            <a:extLst>
              <a:ext uri="{FF2B5EF4-FFF2-40B4-BE49-F238E27FC236}">
                <a16:creationId xmlns:a16="http://schemas.microsoft.com/office/drawing/2014/main" id="{928C90CA-D617-C118-D487-75260B2B0117}"/>
              </a:ext>
            </a:extLst>
          </p:cNvPr>
          <p:cNvSpPr/>
          <p:nvPr/>
        </p:nvSpPr>
        <p:spPr>
          <a:xfrm>
            <a:off x="388620" y="1618290"/>
            <a:ext cx="8564315" cy="485870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ob Sponge" panose="02000500000000000000" pitchFamily="2" charset="0"/>
              </a:rPr>
              <a:t>To execute shellcode a loader must do four things:</a:t>
            </a:r>
          </a:p>
          <a:p>
            <a:endParaRPr lang="en-US" sz="2400" dirty="0">
              <a:solidFill>
                <a:schemeClr val="tx1"/>
              </a:solidFill>
              <a:latin typeface="Bob Sponge" panose="02000500000000000000" pitchFamily="2" charset="0"/>
            </a:endParaRPr>
          </a:p>
          <a:p>
            <a:pPr marL="457200" indent="-457200">
              <a:buFont typeface="+mj-lt"/>
              <a:buAutoNum type="arabicPeriod"/>
            </a:pPr>
            <a:r>
              <a:rPr lang="en-US" sz="2400" dirty="0">
                <a:solidFill>
                  <a:schemeClr val="tx1"/>
                </a:solidFill>
                <a:latin typeface="Bob Sponge" panose="02000500000000000000" pitchFamily="2" charset="0"/>
              </a:rPr>
              <a:t>Import the shellcode representation into a byte array.</a:t>
            </a:r>
          </a:p>
          <a:p>
            <a:pPr marL="457200" indent="-457200">
              <a:buFont typeface="+mj-lt"/>
              <a:buAutoNum type="arabicPeriod"/>
            </a:pPr>
            <a:r>
              <a:rPr lang="en-US" sz="2400" dirty="0">
                <a:solidFill>
                  <a:schemeClr val="tx1"/>
                </a:solidFill>
                <a:latin typeface="Bob Sponge" panose="02000500000000000000" pitchFamily="2" charset="0"/>
              </a:rPr>
              <a:t>Allocate (the right amount of) memory inside a process.</a:t>
            </a:r>
          </a:p>
          <a:p>
            <a:pPr marL="457200" indent="-457200">
              <a:buFont typeface="+mj-lt"/>
              <a:buAutoNum type="arabicPeriod"/>
            </a:pPr>
            <a:r>
              <a:rPr lang="en-US" sz="2400" dirty="0">
                <a:solidFill>
                  <a:schemeClr val="tx1"/>
                </a:solidFill>
                <a:latin typeface="Bob Sponge" panose="02000500000000000000" pitchFamily="2" charset="0"/>
              </a:rPr>
              <a:t>Copy the bytes contained in the shellcode array to the allocated memory region.</a:t>
            </a:r>
          </a:p>
          <a:p>
            <a:pPr marL="457200" indent="-457200">
              <a:buFont typeface="+mj-lt"/>
              <a:buAutoNum type="arabicPeriod"/>
            </a:pPr>
            <a:r>
              <a:rPr lang="en-US" sz="2400" dirty="0">
                <a:solidFill>
                  <a:schemeClr val="tx1"/>
                </a:solidFill>
                <a:latin typeface="Bob Sponge" panose="02000500000000000000" pitchFamily="2" charset="0"/>
              </a:rPr>
              <a:t>Set the Execution Instruction Pointer (EIP) to the beginning of the shellcode.</a:t>
            </a:r>
          </a:p>
          <a:p>
            <a:pPr marL="457200" indent="-457200">
              <a:buFont typeface="+mj-lt"/>
              <a:buAutoNum type="arabicPeriod"/>
            </a:pPr>
            <a:endParaRPr lang="en-US" sz="2400" dirty="0">
              <a:solidFill>
                <a:schemeClr val="tx1"/>
              </a:solidFill>
              <a:latin typeface="Bob Sponge" panose="02000500000000000000" pitchFamily="2" charset="0"/>
            </a:endParaRPr>
          </a:p>
          <a:p>
            <a:pPr algn="ctr"/>
            <a:r>
              <a:rPr lang="en-US" sz="2400" b="1" dirty="0">
                <a:solidFill>
                  <a:schemeClr val="tx1"/>
                </a:solidFill>
                <a:latin typeface="Bob Sponge" panose="02000500000000000000" pitchFamily="2" charset="0"/>
              </a:rPr>
              <a:t>Everything else is just evasion!</a:t>
            </a:r>
          </a:p>
        </p:txBody>
      </p:sp>
      <p:sp>
        <p:nvSpPr>
          <p:cNvPr id="7" name="Rectangle: Rounded Corners 6">
            <a:extLst>
              <a:ext uri="{FF2B5EF4-FFF2-40B4-BE49-F238E27FC236}">
                <a16:creationId xmlns:a16="http://schemas.microsoft.com/office/drawing/2014/main" id="{F7282026-AB67-94E6-E94E-30380476FF1F}"/>
              </a:ext>
            </a:extLst>
          </p:cNvPr>
          <p:cNvSpPr/>
          <p:nvPr/>
        </p:nvSpPr>
        <p:spPr>
          <a:xfrm>
            <a:off x="412432" y="381000"/>
            <a:ext cx="7542848" cy="94488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pongeboy" pitchFamily="50" charset="0"/>
              </a:rPr>
              <a:t>WTF is a shellcode loader?</a:t>
            </a:r>
          </a:p>
        </p:txBody>
      </p:sp>
      <p:pic>
        <p:nvPicPr>
          <p:cNvPr id="9" name="Picture 8" descr="A picture containing text, vector graphics&#10;&#10;Description automatically generated">
            <a:extLst>
              <a:ext uri="{FF2B5EF4-FFF2-40B4-BE49-F238E27FC236}">
                <a16:creationId xmlns:a16="http://schemas.microsoft.com/office/drawing/2014/main" id="{D8235EA5-C179-46A9-0100-884D90241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880" y="2453640"/>
            <a:ext cx="4017364" cy="4572000"/>
          </a:xfrm>
          <a:prstGeom prst="rect">
            <a:avLst/>
          </a:prstGeom>
        </p:spPr>
      </p:pic>
      <p:pic>
        <p:nvPicPr>
          <p:cNvPr id="10" name="Picture 9">
            <a:extLst>
              <a:ext uri="{FF2B5EF4-FFF2-40B4-BE49-F238E27FC236}">
                <a16:creationId xmlns:a16="http://schemas.microsoft.com/office/drawing/2014/main" id="{8CB26626-7AD4-BF35-E0CD-611B181CB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935" y="-165572"/>
            <a:ext cx="1930840" cy="2070572"/>
          </a:xfrm>
          <a:prstGeom prst="rect">
            <a:avLst/>
          </a:prstGeom>
        </p:spPr>
      </p:pic>
      <p:pic>
        <p:nvPicPr>
          <p:cNvPr id="11" name="Picture 10">
            <a:extLst>
              <a:ext uri="{FF2B5EF4-FFF2-40B4-BE49-F238E27FC236}">
                <a16:creationId xmlns:a16="http://schemas.microsoft.com/office/drawing/2014/main" id="{C796ECAA-B0C8-8FDF-D8DA-A31767424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5854" y="312151"/>
            <a:ext cx="2095978" cy="2362738"/>
          </a:xfrm>
          <a:prstGeom prst="rect">
            <a:avLst/>
          </a:prstGeom>
        </p:spPr>
      </p:pic>
      <p:pic>
        <p:nvPicPr>
          <p:cNvPr id="12" name="Picture 11">
            <a:extLst>
              <a:ext uri="{FF2B5EF4-FFF2-40B4-BE49-F238E27FC236}">
                <a16:creationId xmlns:a16="http://schemas.microsoft.com/office/drawing/2014/main" id="{E857366E-41E6-52CE-E3C8-0A18EA7F6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3026" y="752409"/>
            <a:ext cx="1092449" cy="1219478"/>
          </a:xfrm>
          <a:prstGeom prst="rect">
            <a:avLst/>
          </a:prstGeom>
        </p:spPr>
      </p:pic>
    </p:spTree>
    <p:extLst>
      <p:ext uri="{BB962C8B-B14F-4D97-AF65-F5344CB8AC3E}">
        <p14:creationId xmlns:p14="http://schemas.microsoft.com/office/powerpoint/2010/main" val="5977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 fill="hold"/>
                                        <p:tgtEl>
                                          <p:spTgt spid="10"/>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3000" fill="hold"/>
                                        <p:tgtEl>
                                          <p:spTgt spid="11"/>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3000" fill="hold"/>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wipe(down)">
                                      <p:cBhvr>
                                        <p:cTn id="3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cean floor&#10;&#10;Description automatically generated">
            <a:extLst>
              <a:ext uri="{FF2B5EF4-FFF2-40B4-BE49-F238E27FC236}">
                <a16:creationId xmlns:a16="http://schemas.microsoft.com/office/drawing/2014/main" id="{20F1D47C-DB43-AEB8-9E25-079927D634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7050"/>
          </a:xfrm>
        </p:spPr>
      </p:pic>
      <p:sp>
        <p:nvSpPr>
          <p:cNvPr id="6" name="Rectangle 5">
            <a:extLst>
              <a:ext uri="{FF2B5EF4-FFF2-40B4-BE49-F238E27FC236}">
                <a16:creationId xmlns:a16="http://schemas.microsoft.com/office/drawing/2014/main" id="{360539FB-D471-490D-06A7-0CA7B20411D5}"/>
              </a:ext>
            </a:extLst>
          </p:cNvPr>
          <p:cNvSpPr/>
          <p:nvPr/>
        </p:nvSpPr>
        <p:spPr>
          <a:xfrm>
            <a:off x="762000" y="502920"/>
            <a:ext cx="10546080" cy="10058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pongeboy" pitchFamily="50" charset="0"/>
              </a:rPr>
              <a:t>How Do? (Windows API Calls)</a:t>
            </a:r>
          </a:p>
        </p:txBody>
      </p:sp>
      <p:sp>
        <p:nvSpPr>
          <p:cNvPr id="7" name="Rectangle 6">
            <a:extLst>
              <a:ext uri="{FF2B5EF4-FFF2-40B4-BE49-F238E27FC236}">
                <a16:creationId xmlns:a16="http://schemas.microsoft.com/office/drawing/2014/main" id="{7AC4205F-11FF-BF5E-97F8-0AAAC933CEB8}"/>
              </a:ext>
            </a:extLst>
          </p:cNvPr>
          <p:cNvSpPr/>
          <p:nvPr/>
        </p:nvSpPr>
        <p:spPr>
          <a:xfrm>
            <a:off x="2438400" y="1767840"/>
            <a:ext cx="8869680" cy="45872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b Sponge" panose="02000500000000000000" pitchFamily="2" charset="0"/>
              </a:rPr>
              <a:t>To perform these four functions, we need to leverage Windows API Calls.</a:t>
            </a:r>
          </a:p>
          <a:p>
            <a:pPr algn="ctr"/>
            <a:endParaRPr lang="en-US" sz="2400" dirty="0">
              <a:solidFill>
                <a:schemeClr val="tx1"/>
              </a:solidFill>
              <a:latin typeface="Bob Sponge" panose="02000500000000000000" pitchFamily="2" charset="0"/>
            </a:endParaRPr>
          </a:p>
          <a:p>
            <a:pPr algn="ctr"/>
            <a:r>
              <a:rPr lang="en-US" sz="2400" dirty="0">
                <a:solidFill>
                  <a:schemeClr val="tx1"/>
                </a:solidFill>
                <a:latin typeface="Bob Sponge" panose="02000500000000000000" pitchFamily="2" charset="0"/>
              </a:rPr>
              <a:t>A Windows API call is a function provided by the OS (or from a DLL file) to accomplish a specific task.</a:t>
            </a:r>
          </a:p>
          <a:p>
            <a:pPr algn="ctr"/>
            <a:endParaRPr lang="en-US" sz="2400" dirty="0">
              <a:solidFill>
                <a:schemeClr val="tx1"/>
              </a:solidFill>
              <a:latin typeface="Bob Sponge" panose="02000500000000000000" pitchFamily="2" charset="0"/>
            </a:endParaRPr>
          </a:p>
          <a:p>
            <a:pPr algn="ctr"/>
            <a:r>
              <a:rPr lang="en-US" sz="2400" dirty="0">
                <a:solidFill>
                  <a:schemeClr val="tx1"/>
                </a:solidFill>
                <a:latin typeface="Bob Sponge" panose="02000500000000000000" pitchFamily="2" charset="0"/>
              </a:rPr>
              <a:t>They can only be called from inside a program.</a:t>
            </a:r>
          </a:p>
        </p:txBody>
      </p:sp>
      <p:pic>
        <p:nvPicPr>
          <p:cNvPr id="9" name="Picture 8" descr="A picture containing diagram&#10;&#10;Description automatically generated">
            <a:extLst>
              <a:ext uri="{FF2B5EF4-FFF2-40B4-BE49-F238E27FC236}">
                <a16:creationId xmlns:a16="http://schemas.microsoft.com/office/drawing/2014/main" id="{36B6D9C6-B859-923C-A3E9-524B86291E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973" l="8889" r="90000">
                        <a14:foregroundMark x1="58222" y1="22802" x2="63111" y2="39148"/>
                        <a14:foregroundMark x1="63111" y1="39148" x2="71000" y2="51374"/>
                        <a14:foregroundMark x1="71000" y1="51374" x2="70111" y2="50275"/>
                        <a14:foregroundMark x1="76778" y1="28846" x2="76778" y2="28846"/>
                        <a14:foregroundMark x1="59111" y1="56731" x2="69667" y2="49176"/>
                        <a14:foregroundMark x1="69667" y1="49176" x2="63444" y2="48077"/>
                        <a14:foregroundMark x1="62222" y1="43956" x2="68000" y2="53709"/>
                        <a14:foregroundMark x1="70111" y1="45055" x2="72000" y2="53022"/>
                        <a14:foregroundMark x1="54222" y1="59341" x2="63111" y2="65385"/>
                        <a14:foregroundMark x1="11556" y1="49588" x2="8889" y2="50687"/>
                        <a14:foregroundMark x1="55778" y1="68407" x2="71222" y2="72527"/>
                        <a14:foregroundMark x1="71222" y1="72527" x2="69222" y2="67720"/>
                      </a14:backgroundRemoval>
                    </a14:imgEffect>
                  </a14:imgLayer>
                </a14:imgProps>
              </a:ext>
              <a:ext uri="{28A0092B-C50C-407E-A947-70E740481C1C}">
                <a14:useLocalDpi xmlns:a14="http://schemas.microsoft.com/office/drawing/2010/main" val="0"/>
              </a:ext>
            </a:extLst>
          </a:blip>
          <a:stretch>
            <a:fillRect/>
          </a:stretch>
        </p:blipFill>
        <p:spPr>
          <a:xfrm>
            <a:off x="9311641" y="0"/>
            <a:ext cx="3032760" cy="2453166"/>
          </a:xfrm>
          <a:prstGeom prst="rect">
            <a:avLst/>
          </a:prstGeom>
        </p:spPr>
      </p:pic>
      <p:pic>
        <p:nvPicPr>
          <p:cNvPr id="11" name="Picture 10" descr="A picture containing text, lamp&#10;&#10;Description automatically generated">
            <a:extLst>
              <a:ext uri="{FF2B5EF4-FFF2-40B4-BE49-F238E27FC236}">
                <a16:creationId xmlns:a16="http://schemas.microsoft.com/office/drawing/2014/main" id="{CD97139A-25F3-9E26-F9F0-8FC7F2DA8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34" y="1828800"/>
            <a:ext cx="4050670" cy="4846320"/>
          </a:xfrm>
          <a:prstGeom prst="rect">
            <a:avLst/>
          </a:prstGeom>
        </p:spPr>
      </p:pic>
    </p:spTree>
    <p:extLst>
      <p:ext uri="{BB962C8B-B14F-4D97-AF65-F5344CB8AC3E}">
        <p14:creationId xmlns:p14="http://schemas.microsoft.com/office/powerpoint/2010/main" val="20895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9CFABFC2-3BAD-55C2-A596-783DFA8D93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39624" cy="6858000"/>
          </a:xfrm>
        </p:spPr>
      </p:pic>
      <p:sp>
        <p:nvSpPr>
          <p:cNvPr id="6" name="Rectangle: Rounded Corners 5">
            <a:extLst>
              <a:ext uri="{FF2B5EF4-FFF2-40B4-BE49-F238E27FC236}">
                <a16:creationId xmlns:a16="http://schemas.microsoft.com/office/drawing/2014/main" id="{928C90CA-D617-C118-D487-75260B2B0117}"/>
              </a:ext>
            </a:extLst>
          </p:cNvPr>
          <p:cNvSpPr/>
          <p:nvPr/>
        </p:nvSpPr>
        <p:spPr>
          <a:xfrm>
            <a:off x="388620" y="1618290"/>
            <a:ext cx="8564315" cy="485870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ob Sponge" panose="02000500000000000000" pitchFamily="2" charset="0"/>
              </a:rPr>
              <a:t>Managed Code:</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Easy to use (short-hand) functions which call lower-level APIs</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Imported into the program with the “Using” command</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Relies on the .NET Framework being Installed</a:t>
            </a:r>
          </a:p>
          <a:p>
            <a:endParaRPr lang="en-US" sz="2400" dirty="0">
              <a:solidFill>
                <a:schemeClr val="tx1"/>
              </a:solidFill>
              <a:latin typeface="Bob Sponge" panose="02000500000000000000" pitchFamily="2" charset="0"/>
            </a:endParaRPr>
          </a:p>
          <a:p>
            <a:r>
              <a:rPr lang="en-US" sz="2400" b="1" dirty="0">
                <a:solidFill>
                  <a:schemeClr val="tx1"/>
                </a:solidFill>
                <a:latin typeface="Bob Sponge" panose="02000500000000000000" pitchFamily="2" charset="0"/>
              </a:rPr>
              <a:t>Unmanaged Code:</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Used to call any other Windows API call.</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Are imported from an external source (DLL File) using </a:t>
            </a:r>
            <a:r>
              <a:rPr lang="en-US" sz="2400" dirty="0" err="1">
                <a:solidFill>
                  <a:schemeClr val="tx1"/>
                </a:solidFill>
                <a:latin typeface="Bob Sponge" panose="02000500000000000000" pitchFamily="2" charset="0"/>
              </a:rPr>
              <a:t>DLLImport</a:t>
            </a:r>
            <a:r>
              <a:rPr lang="en-US" sz="2400" dirty="0">
                <a:solidFill>
                  <a:schemeClr val="tx1"/>
                </a:solidFill>
                <a:latin typeface="Bob Sponge" panose="02000500000000000000" pitchFamily="2" charset="0"/>
              </a:rPr>
              <a:t> keyword.</a:t>
            </a:r>
          </a:p>
          <a:p>
            <a:pPr marL="342900" indent="-342900">
              <a:buFont typeface="Arial" panose="020B0604020202020204" pitchFamily="34" charset="0"/>
              <a:buChar char="•"/>
            </a:pPr>
            <a:r>
              <a:rPr lang="en-US" sz="2400" dirty="0">
                <a:solidFill>
                  <a:schemeClr val="tx1"/>
                </a:solidFill>
                <a:latin typeface="Bob Sponge" panose="02000500000000000000" pitchFamily="2" charset="0"/>
              </a:rPr>
              <a:t>Each function from the DLL is imported separately.</a:t>
            </a:r>
          </a:p>
        </p:txBody>
      </p:sp>
      <p:sp>
        <p:nvSpPr>
          <p:cNvPr id="7" name="Rectangle: Rounded Corners 6">
            <a:extLst>
              <a:ext uri="{FF2B5EF4-FFF2-40B4-BE49-F238E27FC236}">
                <a16:creationId xmlns:a16="http://schemas.microsoft.com/office/drawing/2014/main" id="{F7282026-AB67-94E6-E94E-30380476FF1F}"/>
              </a:ext>
            </a:extLst>
          </p:cNvPr>
          <p:cNvSpPr/>
          <p:nvPr/>
        </p:nvSpPr>
        <p:spPr>
          <a:xfrm>
            <a:off x="412432" y="381000"/>
            <a:ext cx="7542848" cy="94488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pongeboy" pitchFamily="50" charset="0"/>
              </a:rPr>
              <a:t>Managed vs Unmanaged Code</a:t>
            </a:r>
          </a:p>
        </p:txBody>
      </p:sp>
      <p:pic>
        <p:nvPicPr>
          <p:cNvPr id="9" name="Picture 8" descr="A picture containing text, vector graphics&#10;&#10;Description automatically generated">
            <a:extLst>
              <a:ext uri="{FF2B5EF4-FFF2-40B4-BE49-F238E27FC236}">
                <a16:creationId xmlns:a16="http://schemas.microsoft.com/office/drawing/2014/main" id="{D8235EA5-C179-46A9-0100-884D90241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880" y="2453640"/>
            <a:ext cx="4017364" cy="4572000"/>
          </a:xfrm>
          <a:prstGeom prst="rect">
            <a:avLst/>
          </a:prstGeom>
        </p:spPr>
      </p:pic>
      <p:pic>
        <p:nvPicPr>
          <p:cNvPr id="10" name="Picture 9">
            <a:extLst>
              <a:ext uri="{FF2B5EF4-FFF2-40B4-BE49-F238E27FC236}">
                <a16:creationId xmlns:a16="http://schemas.microsoft.com/office/drawing/2014/main" id="{8CB26626-7AD4-BF35-E0CD-611B181CB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935" y="-165572"/>
            <a:ext cx="1930840" cy="2070572"/>
          </a:xfrm>
          <a:prstGeom prst="rect">
            <a:avLst/>
          </a:prstGeom>
        </p:spPr>
      </p:pic>
      <p:pic>
        <p:nvPicPr>
          <p:cNvPr id="11" name="Picture 10">
            <a:extLst>
              <a:ext uri="{FF2B5EF4-FFF2-40B4-BE49-F238E27FC236}">
                <a16:creationId xmlns:a16="http://schemas.microsoft.com/office/drawing/2014/main" id="{C796ECAA-B0C8-8FDF-D8DA-A31767424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5854" y="312151"/>
            <a:ext cx="2095978" cy="2362738"/>
          </a:xfrm>
          <a:prstGeom prst="rect">
            <a:avLst/>
          </a:prstGeom>
        </p:spPr>
      </p:pic>
      <p:pic>
        <p:nvPicPr>
          <p:cNvPr id="12" name="Picture 11">
            <a:extLst>
              <a:ext uri="{FF2B5EF4-FFF2-40B4-BE49-F238E27FC236}">
                <a16:creationId xmlns:a16="http://schemas.microsoft.com/office/drawing/2014/main" id="{E857366E-41E6-52CE-E3C8-0A18EA7F6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3026" y="752409"/>
            <a:ext cx="1092449" cy="1219478"/>
          </a:xfrm>
          <a:prstGeom prst="rect">
            <a:avLst/>
          </a:prstGeom>
        </p:spPr>
      </p:pic>
    </p:spTree>
    <p:extLst>
      <p:ext uri="{BB962C8B-B14F-4D97-AF65-F5344CB8AC3E}">
        <p14:creationId xmlns:p14="http://schemas.microsoft.com/office/powerpoint/2010/main" val="114578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 fill="hold"/>
                                        <p:tgtEl>
                                          <p:spTgt spid="10"/>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3000" fill="hold"/>
                                        <p:tgtEl>
                                          <p:spTgt spid="11"/>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3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D0A703C-B690-470C-984A-03BD016FAF11}">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2452</TotalTime>
  <Words>3345</Words>
  <Application>Microsoft Office PowerPoint</Application>
  <PresentationFormat>Widescreen</PresentationFormat>
  <Paragraphs>274</Paragraphs>
  <Slides>20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Bob Sponge</vt:lpstr>
      <vt:lpstr>Calibri</vt:lpstr>
      <vt:lpstr>Calibri Light</vt:lpstr>
      <vt:lpstr>Cascadia Mono</vt:lpstr>
      <vt:lpstr>Spongeboy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Ella Bajado</dc:creator>
  <cp:lastModifiedBy>Chris Russell</cp:lastModifiedBy>
  <cp:revision>15</cp:revision>
  <cp:lastPrinted>2024-06-10T03:41:41Z</cp:lastPrinted>
  <dcterms:created xsi:type="dcterms:W3CDTF">2022-05-26T09:39:16Z</dcterms:created>
  <dcterms:modified xsi:type="dcterms:W3CDTF">2024-06-13T17:25:55Z</dcterms:modified>
</cp:coreProperties>
</file>